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31"/>
  </p:notesMasterIdLst>
  <p:sldIdLst>
    <p:sldId id="256" r:id="rId2"/>
    <p:sldId id="366" r:id="rId3"/>
    <p:sldId id="374" r:id="rId4"/>
    <p:sldId id="367" r:id="rId5"/>
    <p:sldId id="375" r:id="rId6"/>
    <p:sldId id="376" r:id="rId7"/>
    <p:sldId id="373" r:id="rId8"/>
    <p:sldId id="377" r:id="rId9"/>
    <p:sldId id="371" r:id="rId10"/>
    <p:sldId id="378" r:id="rId11"/>
    <p:sldId id="379" r:id="rId12"/>
    <p:sldId id="380" r:id="rId13"/>
    <p:sldId id="381" r:id="rId14"/>
    <p:sldId id="368" r:id="rId15"/>
    <p:sldId id="382" r:id="rId16"/>
    <p:sldId id="383" r:id="rId17"/>
    <p:sldId id="369" r:id="rId18"/>
    <p:sldId id="370" r:id="rId19"/>
    <p:sldId id="384" r:id="rId20"/>
    <p:sldId id="385" r:id="rId21"/>
    <p:sldId id="387" r:id="rId22"/>
    <p:sldId id="388" r:id="rId23"/>
    <p:sldId id="386" r:id="rId24"/>
    <p:sldId id="389" r:id="rId25"/>
    <p:sldId id="390" r:id="rId26"/>
    <p:sldId id="391" r:id="rId27"/>
    <p:sldId id="392" r:id="rId28"/>
    <p:sldId id="393" r:id="rId29"/>
    <p:sldId id="26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47D3C-0FE8-48CD-ABE8-2F27A3675F13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5841D-9202-401D-8230-986CBD680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69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5E1A-9C8C-46AD-81E4-38711766F2B8}" type="datetime10">
              <a:rPr lang="en-US" smtClean="0"/>
              <a:t>17:37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76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1B6B-0932-4247-8245-8F27FDE5EEEA}" type="datetime10">
              <a:rPr lang="en-US" smtClean="0"/>
              <a:t>17:37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9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902E-9007-4551-B744-B2B2B6BC9C56}" type="datetime10">
              <a:rPr lang="en-US" smtClean="0"/>
              <a:t>17:37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7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17:37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5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932A-0FAF-4438-B561-2C6A2226D8DA}" type="datetime10">
              <a:rPr lang="en-US" smtClean="0"/>
              <a:t>17:37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0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BC7E-FF97-495E-8EA6-C5BAD3AE314C}" type="datetime10">
              <a:rPr lang="en-US" smtClean="0"/>
              <a:t>17:37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7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D53F-7ACA-4B0B-B523-4F46A2824FC5}" type="datetime10">
              <a:rPr lang="en-US" smtClean="0"/>
              <a:t>17:37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2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C268-431E-4349-9A45-98FD4D86C13F}" type="datetime10">
              <a:rPr lang="en-US" smtClean="0"/>
              <a:t>17:37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4175-704E-4DD3-9E08-6D81C044BEE2}" type="datetime10">
              <a:rPr lang="en-US" smtClean="0"/>
              <a:t>17:37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7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131A-5425-4BE3-A567-B8E7A0687957}" type="datetime10">
              <a:rPr lang="en-US" smtClean="0"/>
              <a:t>17:37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82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62BD-8D8B-46AD-9B8C-A463E47E2FF7}" type="datetime10">
              <a:rPr lang="en-US" smtClean="0"/>
              <a:t>17:37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3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174172"/>
            <a:ext cx="10515600" cy="959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422400"/>
            <a:ext cx="10515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476344" y="6376591"/>
            <a:ext cx="2877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003300"/>
                </a:solidFill>
                <a:latin typeface="Arial Narrow" panose="020B0606020202030204" pitchFamily="34" charset="0"/>
              </a:defRPr>
            </a:lvl1pPr>
          </a:lstStyle>
          <a:p>
            <a:fld id="{3F83F346-FC3B-4FAE-9C55-E22FC3EDEB65}" type="datetime10">
              <a:rPr lang="en-US" smtClean="0"/>
              <a:pPr/>
              <a:t>17:37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300"/>
                </a:solidFill>
              </a:defRPr>
            </a:lvl1pPr>
          </a:lstStyle>
          <a:p>
            <a:fld id="{BF021985-4801-4ED1-847D-F9AC44EE79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églalap 6"/>
          <p:cNvSpPr/>
          <p:nvPr userDrawn="1"/>
        </p:nvSpPr>
        <p:spPr>
          <a:xfrm>
            <a:off x="0" y="1167618"/>
            <a:ext cx="12192000" cy="984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églalap 7"/>
          <p:cNvSpPr/>
          <p:nvPr userDrawn="1"/>
        </p:nvSpPr>
        <p:spPr>
          <a:xfrm>
            <a:off x="0" y="6234797"/>
            <a:ext cx="12192000" cy="984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zövegdoboz 8"/>
          <p:cNvSpPr txBox="1"/>
          <p:nvPr userDrawn="1"/>
        </p:nvSpPr>
        <p:spPr>
          <a:xfrm>
            <a:off x="838200" y="6333271"/>
            <a:ext cx="2964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003300"/>
                </a:solidFill>
                <a:latin typeface="Arial Narrow" panose="020B0606020202030204" pitchFamily="34" charset="0"/>
              </a:rPr>
              <a:t>Térinformatikai programozás 1.</a:t>
            </a:r>
          </a:p>
        </p:txBody>
      </p:sp>
      <p:sp>
        <p:nvSpPr>
          <p:cNvPr id="10" name="Szövegdoboz 9"/>
          <p:cNvSpPr txBox="1"/>
          <p:nvPr userDrawn="1"/>
        </p:nvSpPr>
        <p:spPr>
          <a:xfrm>
            <a:off x="3802744" y="6354246"/>
            <a:ext cx="467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rgbClr val="003300"/>
                </a:solidFill>
                <a:latin typeface="Arial Narrow" panose="020B0606020202030204" pitchFamily="34" charset="0"/>
              </a:rPr>
              <a:t>Térinformatikai feladatok megoldása 2</a:t>
            </a:r>
            <a:endParaRPr lang="en-US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05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3300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003300"/>
          </a:solidFill>
          <a:latin typeface="Arial Narrow" panose="020B0606020202030204" pitchFamily="34" charset="0"/>
          <a:ea typeface="+mn-ea"/>
          <a:cs typeface="+mn-cs"/>
        </a:defRPr>
      </a:lvl1pPr>
      <a:lvl2pPr marL="534988" indent="-228600" algn="l" defTabSz="914400" rtl="0" eaLnBrk="1" latinLnBrk="0" hangingPunct="1">
        <a:lnSpc>
          <a:spcPct val="90000"/>
        </a:lnSpc>
        <a:spcBef>
          <a:spcPts val="500"/>
        </a:spcBef>
        <a:buFont typeface="Arial Narrow" panose="020B0606020202030204" pitchFamily="34" charset="0"/>
        <a:buChar char="–"/>
        <a:defRPr sz="2400" kern="1200">
          <a:solidFill>
            <a:srgbClr val="006600"/>
          </a:solidFill>
          <a:latin typeface="Arial Narrow" panose="020B0606020202030204" pitchFamily="34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rgbClr val="006600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Térinformatikai feladatok megoldása 2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>
                <a:solidFill>
                  <a:srgbClr val="003300"/>
                </a:solidFill>
                <a:latin typeface="Arial Narrow" panose="020B0606020202030204" pitchFamily="34" charset="0"/>
              </a:rPr>
              <a:t>Térinformatikai programozás 1.</a:t>
            </a:r>
          </a:p>
          <a:p>
            <a:r>
              <a:rPr lang="hu-HU" dirty="0"/>
              <a:t>2023.11.15.</a:t>
            </a:r>
          </a:p>
          <a:p>
            <a:r>
              <a:rPr lang="hu-HU" dirty="0" err="1"/>
              <a:t>Bede-Fazekas</a:t>
            </a:r>
            <a:r>
              <a:rPr lang="hu-HU" dirty="0"/>
              <a:t> Ákos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42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Vektorok beolvasása fájlból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>
                <a:solidFill>
                  <a:srgbClr val="4B69C6"/>
                </a:solidFill>
                <a:latin typeface="Courier New" panose="02070309020205020404" pitchFamily="49" charset="0"/>
              </a:rPr>
              <a:t>import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7A3E9D"/>
                </a:solidFill>
                <a:latin typeface="Courier New" panose="02070309020205020404" pitchFamily="49" charset="0"/>
              </a:rPr>
              <a:t>fiona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varosok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7A3E9D"/>
                </a:solidFill>
                <a:latin typeface="Courier New" panose="02070309020205020404" pitchFamily="49" charset="0"/>
              </a:rPr>
              <a:t>fiona</a:t>
            </a:r>
            <a:r>
              <a:rPr lang="en-US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b="1" dirty="0" err="1">
                <a:solidFill>
                  <a:srgbClr val="AA3731"/>
                </a:solidFill>
                <a:latin typeface="Courier New" panose="02070309020205020404" pitchFamily="49" charset="0"/>
              </a:rPr>
              <a:t>open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("</a:t>
            </a:r>
            <a:r>
              <a:rPr lang="en-US" dirty="0" err="1">
                <a:solidFill>
                  <a:srgbClr val="448C27"/>
                </a:solidFill>
                <a:latin typeface="Courier New" panose="02070309020205020404" pitchFamily="49" charset="0"/>
              </a:rPr>
              <a:t>adatok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/</a:t>
            </a:r>
            <a:r>
              <a:rPr lang="en-US" dirty="0" err="1">
                <a:solidFill>
                  <a:srgbClr val="448C27"/>
                </a:solidFill>
                <a:latin typeface="Courier New" panose="02070309020205020404" pitchFamily="49" charset="0"/>
              </a:rPr>
              <a:t>varosok.shp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",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"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r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")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4B69C6"/>
                </a:solidFill>
                <a:latin typeface="Courier New" panose="02070309020205020404" pitchFamily="49" charset="0"/>
              </a:rPr>
              <a:t>for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varos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4B69C6"/>
                </a:solidFill>
                <a:latin typeface="Courier New" panose="02070309020205020404" pitchFamily="49" charset="0"/>
              </a:rPr>
              <a:t>in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varosok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    </a:t>
            </a:r>
            <a:r>
              <a:rPr lang="en-US" b="1" dirty="0">
                <a:solidFill>
                  <a:srgbClr val="7A3E9D"/>
                </a:solidFill>
                <a:latin typeface="Courier New" panose="02070309020205020404" pitchFamily="49" charset="0"/>
              </a:rPr>
              <a:t>type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varos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varosok</a:t>
            </a:r>
            <a:r>
              <a:rPr lang="en-US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crs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i="1" dirty="0">
                <a:solidFill>
                  <a:srgbClr val="AAAAAA"/>
                </a:solidFill>
                <a:latin typeface="Courier New" panose="02070309020205020404" pitchFamily="49" charset="0"/>
              </a:rPr>
              <a:t># </a:t>
            </a:r>
            <a:r>
              <a:rPr lang="en-US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vetület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varosok</a:t>
            </a:r>
            <a:r>
              <a:rPr lang="en-US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schema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i="1" dirty="0">
                <a:solidFill>
                  <a:srgbClr val="AAAAAA"/>
                </a:solidFill>
                <a:latin typeface="Courier New" panose="02070309020205020404" pitchFamily="49" charset="0"/>
              </a:rPr>
              <a:t># </a:t>
            </a:r>
            <a:r>
              <a:rPr lang="en-US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adatszerkezet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b="1" dirty="0" err="1">
                <a:solidFill>
                  <a:srgbClr val="AA3731"/>
                </a:solidFill>
                <a:latin typeface="Courier New" panose="02070309020205020404" pitchFamily="49" charset="0"/>
              </a:rPr>
              <a:t>len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varosok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i="1" dirty="0">
                <a:solidFill>
                  <a:srgbClr val="AAAAAA"/>
                </a:solidFill>
                <a:latin typeface="Courier New" panose="02070309020205020404" pitchFamily="49" charset="0"/>
              </a:rPr>
              <a:t># </a:t>
            </a:r>
            <a:r>
              <a:rPr lang="en-US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elemszám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17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Vektorok beolvasása fájlból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mindegyik elem szótár</a:t>
            </a:r>
          </a:p>
          <a:p>
            <a:pPr lvl="1"/>
            <a:r>
              <a:rPr lang="hu-HU" dirty="0"/>
              <a:t>amely típust, azonosítót, adatokat (tulajdonságokat) és geometriát tartalmaz</a:t>
            </a:r>
          </a:p>
          <a:p>
            <a:pPr lvl="1"/>
            <a:r>
              <a:rPr lang="hu-HU" dirty="0"/>
              <a:t>most csak a geometriát nézzük meg</a:t>
            </a:r>
          </a:p>
          <a:p>
            <a:r>
              <a:rPr lang="hu-HU" dirty="0"/>
              <a:t>a geometria </a:t>
            </a:r>
            <a:r>
              <a:rPr lang="hu-HU" dirty="0" err="1"/>
              <a:t>GeoJSON-ként</a:t>
            </a:r>
            <a:r>
              <a:rPr lang="hu-HU" dirty="0"/>
              <a:t> tárolódik (szótár)</a:t>
            </a:r>
          </a:p>
          <a:p>
            <a:pPr lvl="1"/>
            <a:r>
              <a:rPr lang="hu-HU" dirty="0"/>
              <a:t>amit a </a:t>
            </a:r>
            <a:r>
              <a:rPr lang="hu-HU" dirty="0" err="1"/>
              <a:t>shapely.geometry.shape</a:t>
            </a:r>
            <a:r>
              <a:rPr lang="hu-HU" dirty="0"/>
              <a:t>()</a:t>
            </a:r>
            <a:r>
              <a:rPr lang="hu-HU" dirty="0" err="1"/>
              <a:t>-pel</a:t>
            </a:r>
            <a:r>
              <a:rPr lang="hu-HU" dirty="0"/>
              <a:t> át tudunk alakítani </a:t>
            </a:r>
            <a:r>
              <a:rPr lang="hu-HU" dirty="0" err="1"/>
              <a:t>Point</a:t>
            </a:r>
            <a:r>
              <a:rPr lang="hu-HU" dirty="0"/>
              <a:t>/</a:t>
            </a:r>
            <a:r>
              <a:rPr lang="hu-HU" dirty="0" err="1"/>
              <a:t>LineString</a:t>
            </a:r>
            <a:r>
              <a:rPr lang="hu-HU" dirty="0"/>
              <a:t>/</a:t>
            </a:r>
            <a:r>
              <a:rPr lang="hu-HU" dirty="0" err="1"/>
              <a:t>Polygon</a:t>
            </a:r>
            <a:r>
              <a:rPr lang="hu-HU" dirty="0"/>
              <a:t> típusokká</a:t>
            </a:r>
          </a:p>
          <a:p>
            <a:pPr lvl="1"/>
            <a:endParaRPr lang="hu-HU" dirty="0"/>
          </a:p>
          <a:p>
            <a:pPr lvl="2"/>
            <a:r>
              <a:rPr lang="en-US" b="1" dirty="0">
                <a:solidFill>
                  <a:srgbClr val="7A3E9D"/>
                </a:solidFill>
                <a:latin typeface="Courier New" panose="02070309020205020404" pitchFamily="49" charset="0"/>
              </a:rPr>
              <a:t>list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varosok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0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].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keys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())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i="1" dirty="0">
                <a:solidFill>
                  <a:srgbClr val="AAAAAA"/>
                </a:solidFill>
                <a:latin typeface="Courier New" panose="02070309020205020404" pitchFamily="49" charset="0"/>
              </a:rPr>
              <a:t># ['type', 'id', 'properties', 'geometry']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elso_geometriaja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varosok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0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]["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geometry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"]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b="1" dirty="0">
                <a:solidFill>
                  <a:srgbClr val="7A3E9D"/>
                </a:solidFill>
                <a:latin typeface="Courier New" panose="02070309020205020404" pitchFamily="49" charset="0"/>
              </a:rPr>
              <a:t>type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elso_geometriaja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i="1" dirty="0">
                <a:solidFill>
                  <a:srgbClr val="AAAAAA"/>
                </a:solidFill>
                <a:latin typeface="Courier New" panose="02070309020205020404" pitchFamily="49" charset="0"/>
              </a:rPr>
              <a:t># </a:t>
            </a:r>
            <a:r>
              <a:rPr lang="en-US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szótár</a:t>
            </a:r>
            <a:r>
              <a:rPr lang="en-US" i="1" dirty="0">
                <a:solidFill>
                  <a:srgbClr val="AAAAAA"/>
                </a:solidFill>
                <a:latin typeface="Courier New" panose="02070309020205020404" pitchFamily="49" charset="0"/>
              </a:rPr>
              <a:t> (</a:t>
            </a:r>
            <a:r>
              <a:rPr lang="en-US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GeoJSON</a:t>
            </a:r>
            <a:r>
              <a:rPr lang="en-US" i="1" dirty="0">
                <a:solidFill>
                  <a:srgbClr val="AAAAAA"/>
                </a:solidFill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elso_shapekent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AA3731"/>
                </a:solidFill>
                <a:latin typeface="Courier New" panose="02070309020205020404" pitchFamily="49" charset="0"/>
              </a:rPr>
              <a:t>shape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elso_geometriaja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b="1" dirty="0">
                <a:solidFill>
                  <a:srgbClr val="7A3E9D"/>
                </a:solidFill>
                <a:latin typeface="Courier New" panose="02070309020205020404" pitchFamily="49" charset="0"/>
              </a:rPr>
              <a:t>type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elso_shapekent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i="1" dirty="0">
                <a:solidFill>
                  <a:srgbClr val="AAAAAA"/>
                </a:solidFill>
                <a:latin typeface="Courier New" panose="02070309020205020404" pitchFamily="49" charset="0"/>
              </a:rPr>
              <a:t># most </a:t>
            </a:r>
            <a:r>
              <a:rPr lang="en-US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már</a:t>
            </a:r>
            <a:r>
              <a:rPr lang="en-US" i="1" dirty="0">
                <a:solidFill>
                  <a:srgbClr val="AAAAAA"/>
                </a:solidFill>
                <a:latin typeface="Courier New" panose="02070309020205020404" pitchFamily="49" charset="0"/>
              </a:rPr>
              <a:t> a shapely </a:t>
            </a:r>
            <a:r>
              <a:rPr lang="en-US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tudja</a:t>
            </a:r>
            <a:r>
              <a:rPr lang="en-US" i="1" dirty="0">
                <a:solidFill>
                  <a:srgbClr val="AAAAAA"/>
                </a:solidFill>
                <a:latin typeface="Courier New" panose="02070309020205020404" pitchFamily="49" charset="0"/>
              </a:rPr>
              <a:t> </a:t>
            </a:r>
            <a:r>
              <a:rPr lang="en-US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kezelni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64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Vektorok beolvasása fájlból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és innentől a teljes (tanult és nem tanult) </a:t>
            </a:r>
            <a:r>
              <a:rPr lang="hu-HU" dirty="0" err="1"/>
              <a:t>shapelys</a:t>
            </a:r>
            <a:r>
              <a:rPr lang="hu-HU" dirty="0"/>
              <a:t> eszköztárat használhatjuk:</a:t>
            </a:r>
          </a:p>
          <a:p>
            <a:pPr lvl="1"/>
            <a:endParaRPr lang="hu-HU" dirty="0"/>
          </a:p>
          <a:p>
            <a:pPr lvl="2"/>
            <a:r>
              <a:rPr lang="hu-HU" dirty="0" err="1">
                <a:solidFill>
                  <a:srgbClr val="7A3E9D"/>
                </a:solidFill>
                <a:latin typeface="Courier New" panose="02070309020205020404" pitchFamily="49" charset="0"/>
              </a:rPr>
              <a:t>elso</a:t>
            </a:r>
            <a:r>
              <a:rPr lang="hu-HU" dirty="0">
                <a:solidFill>
                  <a:srgbClr val="7A3E9D"/>
                </a:solidFill>
                <a:latin typeface="Courier New" panose="02070309020205020404" pitchFamily="49" charset="0"/>
              </a:rPr>
              <a:t>_</a:t>
            </a:r>
            <a:r>
              <a:rPr lang="hu-HU" dirty="0" err="1">
                <a:solidFill>
                  <a:srgbClr val="7A3E9D"/>
                </a:solidFill>
                <a:latin typeface="Courier New" panose="02070309020205020404" pitchFamily="49" charset="0"/>
              </a:rPr>
              <a:t>shapekent</a:t>
            </a:r>
            <a:r>
              <a:rPr lang="hu-HU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hu-HU" dirty="0" err="1">
                <a:solidFill>
                  <a:srgbClr val="7A3E9D"/>
                </a:solidFill>
                <a:latin typeface="Courier New" panose="02070309020205020404" pitchFamily="49" charset="0"/>
              </a:rPr>
              <a:t>area</a:t>
            </a:r>
            <a:r>
              <a:rPr lang="hu-HU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hu-HU" i="1" dirty="0">
                <a:solidFill>
                  <a:srgbClr val="AAAAAA"/>
                </a:solidFill>
                <a:latin typeface="Courier New" panose="02070309020205020404" pitchFamily="49" charset="0"/>
              </a:rPr>
              <a:t># és működnek a </a:t>
            </a:r>
            <a:r>
              <a:rPr lang="hu-HU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shapelys</a:t>
            </a:r>
            <a:r>
              <a:rPr lang="hu-HU" i="1" dirty="0">
                <a:solidFill>
                  <a:srgbClr val="AAAAAA"/>
                </a:solidFill>
                <a:latin typeface="Courier New" panose="02070309020205020404" pitchFamily="49" charset="0"/>
              </a:rPr>
              <a:t> függvények/tulajdonságok</a:t>
            </a:r>
            <a:endParaRPr lang="hu-HU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hu-HU" dirty="0" err="1">
                <a:solidFill>
                  <a:srgbClr val="7A3E9D"/>
                </a:solidFill>
                <a:latin typeface="Courier New" panose="02070309020205020404" pitchFamily="49" charset="0"/>
              </a:rPr>
              <a:t>elso</a:t>
            </a:r>
            <a:r>
              <a:rPr lang="hu-HU" dirty="0">
                <a:solidFill>
                  <a:srgbClr val="7A3E9D"/>
                </a:solidFill>
                <a:latin typeface="Courier New" panose="02070309020205020404" pitchFamily="49" charset="0"/>
              </a:rPr>
              <a:t>_</a:t>
            </a:r>
            <a:r>
              <a:rPr lang="hu-HU" dirty="0" err="1">
                <a:solidFill>
                  <a:srgbClr val="7A3E9D"/>
                </a:solidFill>
                <a:latin typeface="Courier New" panose="02070309020205020404" pitchFamily="49" charset="0"/>
              </a:rPr>
              <a:t>shapekent</a:t>
            </a:r>
            <a:r>
              <a:rPr lang="hu-HU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hu-HU" b="1" dirty="0" err="1">
                <a:solidFill>
                  <a:srgbClr val="AA3731"/>
                </a:solidFill>
                <a:latin typeface="Courier New" panose="02070309020205020404" pitchFamily="49" charset="0"/>
              </a:rPr>
              <a:t>buffer</a:t>
            </a:r>
            <a:r>
              <a:rPr lang="hu-HU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hu-HU" dirty="0">
                <a:solidFill>
                  <a:srgbClr val="9C5D27"/>
                </a:solidFill>
                <a:latin typeface="Courier New" panose="02070309020205020404" pitchFamily="49" charset="0"/>
              </a:rPr>
              <a:t>5</a:t>
            </a:r>
            <a:r>
              <a:rPr lang="hu-HU" dirty="0">
                <a:solidFill>
                  <a:srgbClr val="777777"/>
                </a:solidFill>
                <a:latin typeface="Courier New" panose="02070309020205020404" pitchFamily="49" charset="0"/>
              </a:rPr>
              <a:t>)</a:t>
            </a:r>
            <a:endParaRPr lang="hu-HU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hu-HU" dirty="0" err="1">
                <a:solidFill>
                  <a:srgbClr val="4B69C6"/>
                </a:solidFill>
                <a:latin typeface="Courier New" panose="02070309020205020404" pitchFamily="49" charset="0"/>
              </a:rPr>
              <a:t>from</a:t>
            </a:r>
            <a:r>
              <a:rPr lang="hu-HU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hu-HU" b="1" dirty="0" err="1">
                <a:solidFill>
                  <a:srgbClr val="7A3E9D"/>
                </a:solidFill>
                <a:latin typeface="Courier New" panose="02070309020205020404" pitchFamily="49" charset="0"/>
              </a:rPr>
              <a:t>matplotlib</a:t>
            </a:r>
            <a:r>
              <a:rPr lang="hu-HU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hu-HU" b="1" dirty="0" err="1">
                <a:solidFill>
                  <a:srgbClr val="7A3E9D"/>
                </a:solidFill>
                <a:latin typeface="Courier New" panose="02070309020205020404" pitchFamily="49" charset="0"/>
              </a:rPr>
              <a:t>pyplot</a:t>
            </a:r>
            <a:r>
              <a:rPr lang="hu-HU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hu-HU" dirty="0">
                <a:solidFill>
                  <a:srgbClr val="4B69C6"/>
                </a:solidFill>
                <a:latin typeface="Courier New" panose="02070309020205020404" pitchFamily="49" charset="0"/>
              </a:rPr>
              <a:t>import</a:t>
            </a:r>
            <a:r>
              <a:rPr lang="hu-HU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hu-HU" b="1" dirty="0" err="1">
                <a:solidFill>
                  <a:srgbClr val="AA3731"/>
                </a:solidFill>
                <a:latin typeface="Courier New" panose="02070309020205020404" pitchFamily="49" charset="0"/>
              </a:rPr>
              <a:t>plot</a:t>
            </a:r>
            <a:r>
              <a:rPr lang="hu-HU" dirty="0">
                <a:solidFill>
                  <a:srgbClr val="777777"/>
                </a:solidFill>
                <a:latin typeface="Courier New" panose="02070309020205020404" pitchFamily="49" charset="0"/>
              </a:rPr>
              <a:t>,</a:t>
            </a:r>
            <a:r>
              <a:rPr lang="hu-HU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hu-HU" b="1" dirty="0">
                <a:solidFill>
                  <a:srgbClr val="AA3731"/>
                </a:solidFill>
                <a:latin typeface="Courier New" panose="02070309020205020404" pitchFamily="49" charset="0"/>
              </a:rPr>
              <a:t>show</a:t>
            </a:r>
            <a:endParaRPr lang="hu-HU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hu-HU" dirty="0">
                <a:solidFill>
                  <a:srgbClr val="7A3E9D"/>
                </a:solidFill>
                <a:latin typeface="Courier New" panose="02070309020205020404" pitchFamily="49" charset="0"/>
              </a:rPr>
              <a:t>x</a:t>
            </a:r>
            <a:r>
              <a:rPr lang="hu-HU" dirty="0">
                <a:solidFill>
                  <a:srgbClr val="777777"/>
                </a:solidFill>
                <a:latin typeface="Courier New" panose="02070309020205020404" pitchFamily="49" charset="0"/>
              </a:rPr>
              <a:t>,</a:t>
            </a:r>
            <a:r>
              <a:rPr lang="hu-HU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hu-HU" dirty="0">
                <a:solidFill>
                  <a:srgbClr val="7A3E9D"/>
                </a:solidFill>
                <a:latin typeface="Courier New" panose="02070309020205020404" pitchFamily="49" charset="0"/>
              </a:rPr>
              <a:t>y</a:t>
            </a:r>
            <a:r>
              <a:rPr lang="hu-HU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hu-HU" dirty="0">
                <a:solidFill>
                  <a:srgbClr val="777777"/>
                </a:solidFill>
                <a:latin typeface="Courier New" panose="02070309020205020404" pitchFamily="49" charset="0"/>
              </a:rPr>
              <a:t>=</a:t>
            </a:r>
            <a:r>
              <a:rPr lang="hu-HU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hu-HU" dirty="0" err="1">
                <a:solidFill>
                  <a:srgbClr val="7A3E9D"/>
                </a:solidFill>
                <a:latin typeface="Courier New" panose="02070309020205020404" pitchFamily="49" charset="0"/>
              </a:rPr>
              <a:t>elso</a:t>
            </a:r>
            <a:r>
              <a:rPr lang="hu-HU" dirty="0">
                <a:solidFill>
                  <a:srgbClr val="7A3E9D"/>
                </a:solidFill>
                <a:latin typeface="Courier New" panose="02070309020205020404" pitchFamily="49" charset="0"/>
              </a:rPr>
              <a:t>_</a:t>
            </a:r>
            <a:r>
              <a:rPr lang="hu-HU" dirty="0" err="1">
                <a:solidFill>
                  <a:srgbClr val="7A3E9D"/>
                </a:solidFill>
                <a:latin typeface="Courier New" panose="02070309020205020404" pitchFamily="49" charset="0"/>
              </a:rPr>
              <a:t>shapekent</a:t>
            </a:r>
            <a:r>
              <a:rPr lang="hu-HU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hu-HU" dirty="0" err="1">
                <a:solidFill>
                  <a:srgbClr val="7A3E9D"/>
                </a:solidFill>
                <a:latin typeface="Courier New" panose="02070309020205020404" pitchFamily="49" charset="0"/>
              </a:rPr>
              <a:t>exterior</a:t>
            </a:r>
            <a:r>
              <a:rPr lang="hu-HU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hu-HU" dirty="0" err="1">
                <a:solidFill>
                  <a:srgbClr val="7A3E9D"/>
                </a:solidFill>
                <a:latin typeface="Courier New" panose="02070309020205020404" pitchFamily="49" charset="0"/>
              </a:rPr>
              <a:t>xy</a:t>
            </a:r>
            <a:endParaRPr lang="hu-HU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hu-HU" b="1" dirty="0" err="1">
                <a:solidFill>
                  <a:srgbClr val="AA3731"/>
                </a:solidFill>
                <a:latin typeface="Courier New" panose="02070309020205020404" pitchFamily="49" charset="0"/>
              </a:rPr>
              <a:t>plot</a:t>
            </a:r>
            <a:r>
              <a:rPr lang="hu-HU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hu-HU" dirty="0">
                <a:solidFill>
                  <a:srgbClr val="7A3E9D"/>
                </a:solidFill>
                <a:latin typeface="Courier New" panose="02070309020205020404" pitchFamily="49" charset="0"/>
              </a:rPr>
              <a:t>x</a:t>
            </a:r>
            <a:r>
              <a:rPr lang="hu-HU" dirty="0">
                <a:solidFill>
                  <a:srgbClr val="777777"/>
                </a:solidFill>
                <a:latin typeface="Courier New" panose="02070309020205020404" pitchFamily="49" charset="0"/>
              </a:rPr>
              <a:t>,</a:t>
            </a:r>
            <a:r>
              <a:rPr lang="hu-HU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hu-HU" dirty="0">
                <a:solidFill>
                  <a:srgbClr val="7A3E9D"/>
                </a:solidFill>
                <a:latin typeface="Courier New" panose="02070309020205020404" pitchFamily="49" charset="0"/>
              </a:rPr>
              <a:t>y</a:t>
            </a:r>
            <a:r>
              <a:rPr lang="hu-HU" dirty="0">
                <a:solidFill>
                  <a:srgbClr val="777777"/>
                </a:solidFill>
                <a:latin typeface="Courier New" panose="02070309020205020404" pitchFamily="49" charset="0"/>
              </a:rPr>
              <a:t>)</a:t>
            </a:r>
            <a:endParaRPr lang="hu-HU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hu-HU" b="1" dirty="0">
                <a:solidFill>
                  <a:srgbClr val="AA3731"/>
                </a:solidFill>
                <a:latin typeface="Courier New" panose="02070309020205020404" pitchFamily="49" charset="0"/>
              </a:rPr>
              <a:t>show</a:t>
            </a:r>
            <a:r>
              <a:rPr lang="hu-HU" dirty="0">
                <a:solidFill>
                  <a:srgbClr val="777777"/>
                </a:solidFill>
                <a:latin typeface="Courier New" panose="02070309020205020404" pitchFamily="49" charset="0"/>
              </a:rPr>
              <a:t>()</a:t>
            </a:r>
            <a:endParaRPr lang="hu-HU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4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17:37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6458" y="3017520"/>
            <a:ext cx="4162662" cy="298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95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 feladat – összetett geometriák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hozd létre az origót és még egy pontot</a:t>
            </a:r>
          </a:p>
          <a:p>
            <a:r>
              <a:rPr lang="hu-HU" dirty="0"/>
              <a:t>hozz létre egy legalább három különböző pontból álló pontgyűjteményt, felhasználva az előző két pontot</a:t>
            </a:r>
          </a:p>
          <a:p>
            <a:r>
              <a:rPr lang="hu-HU" dirty="0"/>
              <a:t>lépegess végig mindegyik pontján (elemén), és ha az adott eleme geometriailag egybeesik a [0; </a:t>
            </a:r>
            <a:r>
              <a:rPr lang="hu-HU" dirty="0" err="1"/>
              <a:t>0</a:t>
            </a:r>
            <a:r>
              <a:rPr lang="hu-HU" dirty="0"/>
              <a:t>] koordinátájú ponttal, akkor írj szöveges üzenetet a képernyőre</a:t>
            </a:r>
          </a:p>
          <a:p>
            <a:r>
              <a:rPr lang="hu-HU" dirty="0"/>
              <a:t>a pontgyűjtemény második eleméből készíts </a:t>
            </a:r>
            <a:r>
              <a:rPr lang="hu-HU" dirty="0" err="1"/>
              <a:t>GeoJSON-os</a:t>
            </a:r>
            <a:r>
              <a:rPr lang="hu-HU" dirty="0"/>
              <a:t> változatot, és írd a képernyőre ennek a geometriatípusát</a:t>
            </a:r>
          </a:p>
          <a:p>
            <a:r>
              <a:rPr lang="hu-HU" dirty="0"/>
              <a:t>olvasd be az </a:t>
            </a:r>
            <a:r>
              <a:rPr lang="en-US" dirty="0" err="1"/>
              <a:t>adatok</a:t>
            </a:r>
            <a:r>
              <a:rPr lang="en-US" dirty="0"/>
              <a:t>/</a:t>
            </a:r>
            <a:r>
              <a:rPr lang="en-US" dirty="0" err="1"/>
              <a:t>folyok.shp</a:t>
            </a:r>
            <a:r>
              <a:rPr lang="hu-HU" dirty="0"/>
              <a:t> fájlt</a:t>
            </a:r>
          </a:p>
          <a:p>
            <a:pPr lvl="1"/>
            <a:r>
              <a:rPr lang="hu-HU" dirty="0"/>
              <a:t>és a 5. elemének geometriájából készíts </a:t>
            </a:r>
            <a:r>
              <a:rPr lang="hu-HU" dirty="0" err="1"/>
              <a:t>shapelys</a:t>
            </a:r>
            <a:r>
              <a:rPr lang="hu-HU" dirty="0"/>
              <a:t> vonalláncot</a:t>
            </a:r>
          </a:p>
          <a:p>
            <a:pPr lvl="1"/>
            <a:r>
              <a:rPr lang="hu-HU" dirty="0"/>
              <a:t>ábrázold ezt az elemet (folyót)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17:37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5" t="10417" r="8853" b="4861"/>
          <a:stretch/>
        </p:blipFill>
        <p:spPr>
          <a:xfrm>
            <a:off x="8930140" y="3799681"/>
            <a:ext cx="3033260" cy="216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90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Raszterek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rasterio</a:t>
            </a:r>
            <a:r>
              <a:rPr lang="hu-HU" dirty="0"/>
              <a:t> csomag a raszterek beolvasására és mentésére szolgál</a:t>
            </a:r>
          </a:p>
          <a:p>
            <a:pPr lvl="1"/>
            <a:r>
              <a:rPr lang="hu-HU" dirty="0"/>
              <a:t>mi most csak a beolvasást próbáljuk ki</a:t>
            </a:r>
          </a:p>
          <a:p>
            <a:r>
              <a:rPr lang="hu-HU" dirty="0"/>
              <a:t>a beolvasás a vektorok beolvasásához hasonlóan kétlépcsős</a:t>
            </a:r>
          </a:p>
          <a:p>
            <a:pPr lvl="1"/>
            <a:r>
              <a:rPr lang="hu-HU" dirty="0"/>
              <a:t>először megnyitjuk a fájlt (</a:t>
            </a:r>
            <a:r>
              <a:rPr lang="hu-HU" dirty="0" err="1"/>
              <a:t>rasterio.open</a:t>
            </a:r>
            <a:r>
              <a:rPr lang="hu-HU" dirty="0"/>
              <a:t>())</a:t>
            </a:r>
          </a:p>
          <a:p>
            <a:pPr lvl="1"/>
            <a:r>
              <a:rPr lang="hu-HU" dirty="0"/>
              <a:t>ekkor bizonyos tulajdonságait már elérhetjük</a:t>
            </a:r>
          </a:p>
          <a:p>
            <a:pPr lvl="1"/>
            <a:r>
              <a:rPr lang="hu-HU" dirty="0"/>
              <a:t>majd egy adott rétegét beolvashatjuk (.</a:t>
            </a:r>
            <a:r>
              <a:rPr lang="hu-HU" dirty="0" err="1"/>
              <a:t>read</a:t>
            </a:r>
            <a:r>
              <a:rPr lang="hu-HU" dirty="0"/>
              <a:t>())</a:t>
            </a:r>
          </a:p>
          <a:p>
            <a:r>
              <a:rPr lang="hu-HU" dirty="0"/>
              <a:t>tulajdonságok:</a:t>
            </a:r>
          </a:p>
          <a:p>
            <a:pPr lvl="1"/>
            <a:r>
              <a:rPr lang="en-US" dirty="0"/>
              <a:t>count</a:t>
            </a:r>
            <a:r>
              <a:rPr lang="hu-HU" dirty="0"/>
              <a:t>: rétegek száma</a:t>
            </a:r>
          </a:p>
          <a:p>
            <a:pPr lvl="1"/>
            <a:r>
              <a:rPr lang="en-US" dirty="0"/>
              <a:t>width</a:t>
            </a:r>
            <a:r>
              <a:rPr lang="hu-HU" dirty="0"/>
              <a:t>, </a:t>
            </a:r>
            <a:r>
              <a:rPr lang="en-US" dirty="0"/>
              <a:t>height</a:t>
            </a:r>
            <a:r>
              <a:rPr lang="hu-HU" dirty="0"/>
              <a:t>: szélesség és magasság (cellaszámban kifejezve)</a:t>
            </a:r>
          </a:p>
          <a:p>
            <a:pPr lvl="1"/>
            <a:r>
              <a:rPr lang="en-US" dirty="0"/>
              <a:t>bounds</a:t>
            </a:r>
            <a:r>
              <a:rPr lang="hu-HU" dirty="0"/>
              <a:t>: befoglaló doboz</a:t>
            </a:r>
            <a:endParaRPr lang="en-US" dirty="0"/>
          </a:p>
          <a:p>
            <a:pPr lvl="1"/>
            <a:r>
              <a:rPr lang="hu-HU" dirty="0" err="1"/>
              <a:t>crs</a:t>
            </a:r>
            <a:r>
              <a:rPr lang="hu-HU" dirty="0"/>
              <a:t>: vetület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74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Raszterek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>
                <a:solidFill>
                  <a:srgbClr val="4B69C6"/>
                </a:solidFill>
                <a:latin typeface="Courier New" panose="02070309020205020404" pitchFamily="49" charset="0"/>
              </a:rPr>
              <a:t>import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7A3E9D"/>
                </a:solidFill>
                <a:latin typeface="Courier New" panose="02070309020205020404" pitchFamily="49" charset="0"/>
              </a:rPr>
              <a:t>rasterio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raszter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7A3E9D"/>
                </a:solidFill>
                <a:latin typeface="Courier New" panose="02070309020205020404" pitchFamily="49" charset="0"/>
              </a:rPr>
              <a:t>rasterio</a:t>
            </a:r>
            <a:r>
              <a:rPr lang="en-US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b="1" dirty="0" err="1">
                <a:solidFill>
                  <a:srgbClr val="AA3731"/>
                </a:solidFill>
                <a:latin typeface="Courier New" panose="02070309020205020404" pitchFamily="49" charset="0"/>
              </a:rPr>
              <a:t>open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("</a:t>
            </a:r>
            <a:r>
              <a:rPr lang="en-US" dirty="0" err="1">
                <a:solidFill>
                  <a:srgbClr val="448C27"/>
                </a:solidFill>
                <a:latin typeface="Courier New" panose="02070309020205020404" pitchFamily="49" charset="0"/>
              </a:rPr>
              <a:t>adatok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/</a:t>
            </a:r>
            <a:r>
              <a:rPr lang="en-US" dirty="0" err="1">
                <a:solidFill>
                  <a:srgbClr val="448C27"/>
                </a:solidFill>
                <a:latin typeface="Courier New" panose="02070309020205020404" pitchFamily="49" charset="0"/>
              </a:rPr>
              <a:t>pilis_dem.tif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")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raszter</a:t>
            </a:r>
            <a:r>
              <a:rPr lang="en-US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333333"/>
                </a:solidFill>
                <a:latin typeface="Courier New" panose="02070309020205020404" pitchFamily="49" charset="0"/>
              </a:rPr>
              <a:t>count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i="1" dirty="0">
                <a:solidFill>
                  <a:srgbClr val="AAAAAA"/>
                </a:solidFill>
                <a:latin typeface="Courier New" panose="02070309020205020404" pitchFamily="49" charset="0"/>
              </a:rPr>
              <a:t># </a:t>
            </a:r>
            <a:r>
              <a:rPr lang="en-US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rétegek</a:t>
            </a:r>
            <a:r>
              <a:rPr lang="en-US" i="1" dirty="0">
                <a:solidFill>
                  <a:srgbClr val="AAAAAA"/>
                </a:solidFill>
                <a:latin typeface="Courier New" panose="02070309020205020404" pitchFamily="49" charset="0"/>
              </a:rPr>
              <a:t> </a:t>
            </a:r>
            <a:r>
              <a:rPr lang="en-US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száma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raszter</a:t>
            </a:r>
            <a:r>
              <a:rPr lang="en-US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333333"/>
                </a:solidFill>
                <a:latin typeface="Courier New" panose="02070309020205020404" pitchFamily="49" charset="0"/>
              </a:rPr>
              <a:t>width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raszter</a:t>
            </a:r>
            <a:r>
              <a:rPr lang="en-US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333333"/>
                </a:solidFill>
                <a:latin typeface="Courier New" panose="02070309020205020404" pitchFamily="49" charset="0"/>
              </a:rPr>
              <a:t>height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raszter</a:t>
            </a:r>
            <a:r>
              <a:rPr lang="en-US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333333"/>
                </a:solidFill>
                <a:latin typeface="Courier New" panose="02070309020205020404" pitchFamily="49" charset="0"/>
              </a:rPr>
              <a:t>bounds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i="1" dirty="0">
                <a:solidFill>
                  <a:srgbClr val="AAAAAA"/>
                </a:solidFill>
                <a:latin typeface="Courier New" panose="02070309020205020404" pitchFamily="49" charset="0"/>
              </a:rPr>
              <a:t># </a:t>
            </a:r>
            <a:r>
              <a:rPr lang="en-US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befoglaló</a:t>
            </a:r>
            <a:r>
              <a:rPr lang="en-US" i="1" dirty="0">
                <a:solidFill>
                  <a:srgbClr val="AAAAAA"/>
                </a:solidFill>
                <a:latin typeface="Courier New" panose="02070309020205020404" pitchFamily="49" charset="0"/>
              </a:rPr>
              <a:t> </a:t>
            </a:r>
            <a:r>
              <a:rPr lang="en-US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doboz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raszter</a:t>
            </a:r>
            <a:r>
              <a:rPr lang="en-US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333333"/>
                </a:solidFill>
                <a:latin typeface="Courier New" panose="02070309020205020404" pitchFamily="49" charset="0"/>
              </a:rPr>
              <a:t>crs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i="1" dirty="0">
                <a:solidFill>
                  <a:srgbClr val="AAAAAA"/>
                </a:solidFill>
                <a:latin typeface="Courier New" panose="02070309020205020404" pitchFamily="49" charset="0"/>
              </a:rPr>
              <a:t># </a:t>
            </a:r>
            <a:r>
              <a:rPr lang="en-US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vetület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b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</a:b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75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Raszterek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réteg beolvasása a megnyitott fájl .</a:t>
            </a:r>
            <a:r>
              <a:rPr lang="hu-HU" dirty="0" err="1"/>
              <a:t>read</a:t>
            </a:r>
            <a:r>
              <a:rPr lang="hu-HU" dirty="0"/>
              <a:t>() függvényével történik</a:t>
            </a:r>
          </a:p>
          <a:p>
            <a:pPr lvl="1"/>
            <a:r>
              <a:rPr lang="hu-HU" dirty="0"/>
              <a:t>egyetlen paramétere jelzi, hogy </a:t>
            </a:r>
            <a:r>
              <a:rPr lang="hu-HU" dirty="0" err="1"/>
              <a:t>hanyadik</a:t>
            </a:r>
            <a:r>
              <a:rPr lang="hu-HU" dirty="0"/>
              <a:t> rétegre van szükségünk</a:t>
            </a:r>
          </a:p>
          <a:p>
            <a:pPr lvl="1"/>
            <a:r>
              <a:rPr lang="hu-HU" dirty="0"/>
              <a:t>a számozás nem a Pythonban, hanem a térinformatikában megszokott módon történik</a:t>
            </a:r>
          </a:p>
          <a:p>
            <a:pPr lvl="1"/>
            <a:r>
              <a:rPr lang="hu-HU" dirty="0"/>
              <a:t>vagyis az 1. réteg sorszáma 1</a:t>
            </a:r>
          </a:p>
          <a:p>
            <a:pPr lvl="1"/>
            <a:r>
              <a:rPr lang="hu-HU" dirty="0"/>
              <a:t>a beolvasott réteg egy óriási tömb (~összetett számlista)</a:t>
            </a:r>
          </a:p>
          <a:p>
            <a:endParaRPr lang="hu-HU" dirty="0"/>
          </a:p>
          <a:p>
            <a:pPr lvl="2"/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pilis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raszter</a:t>
            </a:r>
            <a:r>
              <a:rPr lang="en-US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333333"/>
                </a:solidFill>
                <a:latin typeface="Courier New" panose="02070309020205020404" pitchFamily="49" charset="0"/>
              </a:rPr>
              <a:t>read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1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i="1" dirty="0">
                <a:solidFill>
                  <a:srgbClr val="AAAAAA"/>
                </a:solidFill>
                <a:latin typeface="Courier New" panose="02070309020205020404" pitchFamily="49" charset="0"/>
              </a:rPr>
              <a:t># 1-gyel </a:t>
            </a:r>
            <a:r>
              <a:rPr lang="en-US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kezdődik</a:t>
            </a:r>
            <a:r>
              <a:rPr lang="en-US" i="1" dirty="0">
                <a:solidFill>
                  <a:srgbClr val="AAAAAA"/>
                </a:solidFill>
                <a:latin typeface="Courier New" panose="02070309020205020404" pitchFamily="49" charset="0"/>
              </a:rPr>
              <a:t> a </a:t>
            </a:r>
            <a:r>
              <a:rPr lang="en-US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számozás</a:t>
            </a:r>
            <a:r>
              <a:rPr lang="en-US" i="1" dirty="0">
                <a:solidFill>
                  <a:srgbClr val="AAAAAA"/>
                </a:solidFill>
                <a:latin typeface="Courier New" panose="02070309020205020404" pitchFamily="49" charset="0"/>
              </a:rPr>
              <a:t>!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b="1" dirty="0">
                <a:solidFill>
                  <a:srgbClr val="AA3731"/>
                </a:solidFill>
                <a:latin typeface="Courier New" panose="02070309020205020404" pitchFamily="49" charset="0"/>
              </a:rPr>
              <a:t>print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pilis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b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</a:br>
            <a:endParaRPr lang="en-US" b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6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Raszterek megjelenítése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raszterréteg</a:t>
            </a:r>
            <a:r>
              <a:rPr lang="hu-HU" dirty="0"/>
              <a:t> kétféleképpen jeleníthető meg</a:t>
            </a:r>
          </a:p>
          <a:p>
            <a:pPr lvl="1"/>
            <a:r>
              <a:rPr lang="hu-HU" dirty="0"/>
              <a:t>a </a:t>
            </a:r>
            <a:r>
              <a:rPr lang="hu-HU" dirty="0" err="1"/>
              <a:t>matplotlib.pyplot</a:t>
            </a:r>
            <a:r>
              <a:rPr lang="hu-HU" dirty="0"/>
              <a:t> csomag </a:t>
            </a:r>
            <a:r>
              <a:rPr lang="hu-HU" dirty="0" err="1"/>
              <a:t>imshow</a:t>
            </a:r>
            <a:r>
              <a:rPr lang="hu-HU" dirty="0"/>
              <a:t>(), majd show() függvényeivel</a:t>
            </a:r>
          </a:p>
          <a:p>
            <a:pPr lvl="1"/>
            <a:r>
              <a:rPr lang="hu-HU" dirty="0"/>
              <a:t>vagy a </a:t>
            </a:r>
            <a:r>
              <a:rPr lang="hu-HU" dirty="0" err="1"/>
              <a:t>rasterio.plot</a:t>
            </a:r>
            <a:r>
              <a:rPr lang="hu-HU" dirty="0"/>
              <a:t> csomag show() függvényével</a:t>
            </a:r>
          </a:p>
          <a:p>
            <a:pPr lvl="1"/>
            <a:r>
              <a:rPr lang="hu-HU" dirty="0"/>
              <a:t>az előbbi </a:t>
            </a:r>
            <a:r>
              <a:rPr lang="hu-HU" dirty="0" err="1"/>
              <a:t>testreszabhatóbb</a:t>
            </a:r>
            <a:r>
              <a:rPr lang="hu-HU" dirty="0"/>
              <a:t>, az utóbbi kényelmesebb</a:t>
            </a:r>
          </a:p>
          <a:p>
            <a:pPr lvl="1"/>
            <a:r>
              <a:rPr lang="hu-HU" dirty="0"/>
              <a:t>de a kettő lényegileg ugyanaz</a:t>
            </a:r>
          </a:p>
          <a:p>
            <a:endParaRPr lang="hu-HU" dirty="0"/>
          </a:p>
          <a:p>
            <a:pPr lvl="2"/>
            <a:r>
              <a:rPr lang="en-US" dirty="0">
                <a:solidFill>
                  <a:srgbClr val="4B69C6"/>
                </a:solidFill>
                <a:latin typeface="Courier New" panose="02070309020205020404" pitchFamily="49" charset="0"/>
              </a:rPr>
              <a:t>from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7A3E9D"/>
                </a:solidFill>
                <a:latin typeface="Courier New" panose="02070309020205020404" pitchFamily="49" charset="0"/>
              </a:rPr>
              <a:t>rasterio</a:t>
            </a:r>
            <a:r>
              <a:rPr lang="en-US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b="1" dirty="0" err="1">
                <a:solidFill>
                  <a:srgbClr val="7A3E9D"/>
                </a:solidFill>
                <a:latin typeface="Courier New" panose="02070309020205020404" pitchFamily="49" charset="0"/>
              </a:rPr>
              <a:t>plot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4B69C6"/>
                </a:solidFill>
                <a:latin typeface="Courier New" panose="02070309020205020404" pitchFamily="49" charset="0"/>
              </a:rPr>
              <a:t>import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AA3731"/>
                </a:solidFill>
                <a:latin typeface="Courier New" panose="02070309020205020404" pitchFamily="49" charset="0"/>
              </a:rPr>
              <a:t>show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b="1" dirty="0">
                <a:solidFill>
                  <a:srgbClr val="AA3731"/>
                </a:solidFill>
                <a:latin typeface="Courier New" panose="02070309020205020404" pitchFamily="49" charset="0"/>
              </a:rPr>
              <a:t>show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pilis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b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</a:b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17:37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64" t="9610" r="13013" b="5321"/>
          <a:stretch/>
        </p:blipFill>
        <p:spPr>
          <a:xfrm>
            <a:off x="9172821" y="3699510"/>
            <a:ext cx="2880982" cy="23926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02419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Raszterek megjelenítése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4511040" cy="4754563"/>
          </a:xfrm>
        </p:spPr>
        <p:txBody>
          <a:bodyPr/>
          <a:lstStyle/>
          <a:p>
            <a:r>
              <a:rPr lang="hu-HU" dirty="0"/>
              <a:t>színpalettát a "</a:t>
            </a:r>
            <a:r>
              <a:rPr lang="hu-HU" dirty="0" err="1"/>
              <a:t>cmap</a:t>
            </a:r>
            <a:r>
              <a:rPr lang="hu-HU" dirty="0"/>
              <a:t>" paraméterrel módosíthatjuk</a:t>
            </a:r>
          </a:p>
          <a:p>
            <a:r>
              <a:rPr lang="hu-HU" dirty="0"/>
              <a:t>rengeteg színpaletta érhető el:</a:t>
            </a:r>
          </a:p>
          <a:p>
            <a:pPr lvl="1"/>
            <a:r>
              <a:rPr lang="hu-HU" dirty="0" err="1"/>
              <a:t>matplotlib.org</a:t>
            </a:r>
            <a:r>
              <a:rPr lang="hu-HU" dirty="0"/>
              <a:t>/</a:t>
            </a:r>
            <a:r>
              <a:rPr lang="hu-HU" dirty="0" err="1"/>
              <a:t>stable</a:t>
            </a:r>
            <a:r>
              <a:rPr lang="hu-HU" dirty="0"/>
              <a:t>/</a:t>
            </a:r>
            <a:r>
              <a:rPr lang="hu-HU" dirty="0" err="1"/>
              <a:t>gallery</a:t>
            </a:r>
            <a:r>
              <a:rPr lang="hu-HU" dirty="0"/>
              <a:t>/</a:t>
            </a:r>
            <a:r>
              <a:rPr lang="hu-HU" dirty="0" err="1"/>
              <a:t>color</a:t>
            </a:r>
            <a:r>
              <a:rPr lang="hu-HU" dirty="0"/>
              <a:t>/</a:t>
            </a:r>
            <a:r>
              <a:rPr lang="hu-HU" dirty="0" err="1"/>
              <a:t>colormap</a:t>
            </a:r>
            <a:r>
              <a:rPr lang="hu-HU" dirty="0"/>
              <a:t>_</a:t>
            </a:r>
            <a:r>
              <a:rPr lang="hu-HU" dirty="0" err="1"/>
              <a:t>reference.html</a:t>
            </a:r>
            <a:endParaRPr lang="hu-HU" dirty="0"/>
          </a:p>
          <a:p>
            <a:r>
              <a:rPr lang="hu-HU" dirty="0"/>
              <a:t>kontúrvonalas ábrázolás:</a:t>
            </a:r>
          </a:p>
          <a:p>
            <a:pPr lvl="1"/>
            <a:r>
              <a:rPr lang="hu-HU" dirty="0" err="1"/>
              <a:t>contour</a:t>
            </a:r>
            <a:r>
              <a:rPr lang="hu-HU" dirty="0"/>
              <a:t> = </a:t>
            </a:r>
            <a:r>
              <a:rPr lang="hu-HU" dirty="0" err="1"/>
              <a:t>True</a:t>
            </a:r>
            <a:endParaRPr lang="hu-HU" dirty="0"/>
          </a:p>
          <a:p>
            <a:r>
              <a:rPr lang="hu-HU" dirty="0"/>
              <a:t>színskála határainak megadása:</a:t>
            </a:r>
          </a:p>
          <a:p>
            <a:pPr lvl="1"/>
            <a:r>
              <a:rPr lang="hu-HU" dirty="0" err="1"/>
              <a:t>vmin</a:t>
            </a:r>
            <a:r>
              <a:rPr lang="hu-HU" dirty="0"/>
              <a:t>, </a:t>
            </a:r>
            <a:r>
              <a:rPr lang="hu-HU" dirty="0" err="1"/>
              <a:t>vmax</a:t>
            </a:r>
            <a:endParaRPr lang="hu-HU" dirty="0"/>
          </a:p>
          <a:p>
            <a:pPr lvl="2"/>
            <a:endParaRPr lang="hu-HU" b="1" dirty="0">
              <a:solidFill>
                <a:srgbClr val="AA3731"/>
              </a:solidFill>
            </a:endParaRPr>
          </a:p>
          <a:p>
            <a:pPr lvl="2"/>
            <a:r>
              <a:rPr lang="en-US" b="1" dirty="0">
                <a:solidFill>
                  <a:srgbClr val="AA3731"/>
                </a:solidFill>
              </a:rPr>
              <a:t>show</a:t>
            </a:r>
            <a:r>
              <a:rPr lang="en-US" dirty="0">
                <a:solidFill>
                  <a:srgbClr val="777777"/>
                </a:solidFill>
              </a:rPr>
              <a:t>(</a:t>
            </a:r>
            <a:r>
              <a:rPr lang="en-US" dirty="0" err="1">
                <a:solidFill>
                  <a:srgbClr val="7A3E9D"/>
                </a:solidFill>
              </a:rPr>
              <a:t>pilis</a:t>
            </a:r>
            <a:r>
              <a:rPr lang="en-US" dirty="0">
                <a:solidFill>
                  <a:srgbClr val="777777"/>
                </a:solidFill>
              </a:rPr>
              <a:t>,</a:t>
            </a:r>
            <a:r>
              <a:rPr lang="en-US" dirty="0">
                <a:solidFill>
                  <a:srgbClr val="333333"/>
                </a:solidFill>
              </a:rPr>
              <a:t> </a:t>
            </a:r>
            <a:r>
              <a:rPr lang="en-US" dirty="0" err="1">
                <a:solidFill>
                  <a:srgbClr val="7A3E9D"/>
                </a:solidFill>
              </a:rPr>
              <a:t>cmap</a:t>
            </a:r>
            <a:r>
              <a:rPr lang="en-US" dirty="0">
                <a:solidFill>
                  <a:srgbClr val="333333"/>
                </a:solidFill>
              </a:rPr>
              <a:t> </a:t>
            </a:r>
            <a:r>
              <a:rPr lang="en-US" dirty="0">
                <a:solidFill>
                  <a:srgbClr val="777777"/>
                </a:solidFill>
              </a:rPr>
              <a:t>=</a:t>
            </a:r>
            <a:r>
              <a:rPr lang="en-US" dirty="0">
                <a:solidFill>
                  <a:srgbClr val="333333"/>
                </a:solidFill>
              </a:rPr>
              <a:t> </a:t>
            </a:r>
            <a:r>
              <a:rPr lang="en-US" dirty="0">
                <a:solidFill>
                  <a:srgbClr val="777777"/>
                </a:solidFill>
              </a:rPr>
              <a:t>"</a:t>
            </a:r>
            <a:r>
              <a:rPr lang="en-US" dirty="0">
                <a:solidFill>
                  <a:srgbClr val="448C27"/>
                </a:solidFill>
              </a:rPr>
              <a:t>terrain</a:t>
            </a:r>
            <a:r>
              <a:rPr lang="en-US" dirty="0">
                <a:solidFill>
                  <a:srgbClr val="777777"/>
                </a:solidFill>
              </a:rPr>
              <a:t>",</a:t>
            </a:r>
            <a:r>
              <a:rPr lang="en-US" dirty="0">
                <a:solidFill>
                  <a:srgbClr val="333333"/>
                </a:solidFill>
              </a:rPr>
              <a:t> </a:t>
            </a:r>
            <a:r>
              <a:rPr lang="en-US" dirty="0">
                <a:solidFill>
                  <a:srgbClr val="7A3E9D"/>
                </a:solidFill>
              </a:rPr>
              <a:t>contour</a:t>
            </a:r>
            <a:r>
              <a:rPr lang="en-US" dirty="0">
                <a:solidFill>
                  <a:srgbClr val="333333"/>
                </a:solidFill>
              </a:rPr>
              <a:t> </a:t>
            </a:r>
            <a:r>
              <a:rPr lang="en-US" dirty="0">
                <a:solidFill>
                  <a:srgbClr val="777777"/>
                </a:solidFill>
              </a:rPr>
              <a:t>=</a:t>
            </a:r>
            <a:r>
              <a:rPr lang="en-US" dirty="0">
                <a:solidFill>
                  <a:srgbClr val="333333"/>
                </a:solidFill>
              </a:rPr>
              <a:t> </a:t>
            </a:r>
            <a:r>
              <a:rPr lang="en-US" dirty="0">
                <a:solidFill>
                  <a:srgbClr val="9C5D27"/>
                </a:solidFill>
              </a:rPr>
              <a:t>True</a:t>
            </a:r>
            <a:r>
              <a:rPr lang="en-US" dirty="0">
                <a:solidFill>
                  <a:srgbClr val="777777"/>
                </a:solidFill>
              </a:rPr>
              <a:t>)</a:t>
            </a:r>
            <a:endParaRPr lang="en-US" dirty="0">
              <a:solidFill>
                <a:srgbClr val="333333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17:37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893" y="2362200"/>
            <a:ext cx="6363467" cy="37538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11640" y="174172"/>
            <a:ext cx="2712720" cy="20039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85538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Raszterek megjelenítése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b="1" dirty="0">
                <a:solidFill>
                  <a:srgbClr val="AA3731"/>
                </a:solidFill>
                <a:latin typeface="Courier New" panose="02070309020205020404" pitchFamily="49" charset="0"/>
              </a:rPr>
              <a:t>show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pilis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b="1" dirty="0">
                <a:solidFill>
                  <a:srgbClr val="AA3731"/>
                </a:solidFill>
                <a:latin typeface="Courier New" panose="02070309020205020404" pitchFamily="49" charset="0"/>
              </a:rPr>
              <a:t>show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pilis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cmap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"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twilight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")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b="1" dirty="0">
                <a:solidFill>
                  <a:srgbClr val="AA3731"/>
                </a:solidFill>
                <a:latin typeface="Courier New" panose="02070309020205020404" pitchFamily="49" charset="0"/>
              </a:rPr>
              <a:t>show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pilis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cmap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"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terrain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")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b="1" dirty="0">
                <a:solidFill>
                  <a:srgbClr val="AA3731"/>
                </a:solidFill>
                <a:latin typeface="Courier New" panose="02070309020205020404" pitchFamily="49" charset="0"/>
              </a:rPr>
              <a:t>show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pilis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cmap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"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terrain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",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vmin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50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vmax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500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17:37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64" t="9610" r="13013" b="5321"/>
          <a:stretch/>
        </p:blipFill>
        <p:spPr>
          <a:xfrm>
            <a:off x="143121" y="3642360"/>
            <a:ext cx="2880982" cy="23926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57" t="10071" r="13021" b="4513"/>
          <a:stretch/>
        </p:blipFill>
        <p:spPr>
          <a:xfrm>
            <a:off x="3155311" y="3642358"/>
            <a:ext cx="2869271" cy="23926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57" t="9721" r="13021" b="5209"/>
          <a:stretch/>
        </p:blipFill>
        <p:spPr>
          <a:xfrm>
            <a:off x="6155790" y="3642358"/>
            <a:ext cx="2880981" cy="23926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57" t="10416" r="13021" b="4514"/>
          <a:stretch/>
        </p:blipFill>
        <p:spPr>
          <a:xfrm>
            <a:off x="9167907" y="3642358"/>
            <a:ext cx="2880981" cy="23926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5762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Geometriák gyűjteménye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MultiPointot</a:t>
            </a:r>
            <a:r>
              <a:rPr lang="hu-HU" dirty="0"/>
              <a:t> (pontgyűjteményt) próbáljuk ki</a:t>
            </a:r>
          </a:p>
          <a:p>
            <a:pPr lvl="1"/>
            <a:r>
              <a:rPr lang="hu-HU" dirty="0"/>
              <a:t>de teljesen hasonlóan működik a </a:t>
            </a:r>
            <a:r>
              <a:rPr lang="hu-HU" dirty="0" err="1"/>
              <a:t>MultiLineString</a:t>
            </a:r>
            <a:r>
              <a:rPr lang="hu-HU" dirty="0"/>
              <a:t>, </a:t>
            </a:r>
            <a:r>
              <a:rPr lang="hu-HU" dirty="0" err="1"/>
              <a:t>a</a:t>
            </a:r>
            <a:r>
              <a:rPr lang="hu-HU" dirty="0"/>
              <a:t> </a:t>
            </a:r>
            <a:r>
              <a:rPr lang="hu-HU" dirty="0" err="1"/>
              <a:t>MultiPolygon</a:t>
            </a:r>
            <a:r>
              <a:rPr lang="hu-HU" dirty="0"/>
              <a:t> és a </a:t>
            </a:r>
            <a:r>
              <a:rPr lang="hu-HU" dirty="0" err="1"/>
              <a:t>GeometryCollection</a:t>
            </a:r>
            <a:r>
              <a:rPr lang="hu-HU" dirty="0"/>
              <a:t> is</a:t>
            </a:r>
          </a:p>
          <a:p>
            <a:r>
              <a:rPr lang="hu-HU" dirty="0"/>
              <a:t>pontgyűjtemény létrehozható egy vagy több</a:t>
            </a:r>
          </a:p>
          <a:p>
            <a:pPr lvl="1"/>
            <a:r>
              <a:rPr lang="hu-HU" dirty="0"/>
              <a:t>koordinátapár listájából</a:t>
            </a:r>
          </a:p>
          <a:p>
            <a:pPr lvl="1"/>
            <a:r>
              <a:rPr lang="hu-HU" dirty="0"/>
              <a:t>pontokból</a:t>
            </a:r>
          </a:p>
          <a:p>
            <a:pPr lvl="1"/>
            <a:r>
              <a:rPr lang="hu-HU" dirty="0"/>
              <a:t>vagy ezek keverékéből</a:t>
            </a:r>
          </a:p>
          <a:p>
            <a:pPr lvl="1"/>
            <a:r>
              <a:rPr lang="hu-HU" dirty="0"/>
              <a:t>(mint a vonal)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49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Eloszlás ábrázolása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en-US" dirty="0" err="1"/>
              <a:t>rasterio.plot</a:t>
            </a:r>
            <a:r>
              <a:rPr lang="hu-HU" dirty="0"/>
              <a:t>.</a:t>
            </a:r>
            <a:r>
              <a:rPr lang="en-US" dirty="0" err="1"/>
              <a:t>show_hist</a:t>
            </a:r>
            <a:r>
              <a:rPr lang="hu-HU" dirty="0"/>
              <a:t>() függvénnyel a </a:t>
            </a:r>
            <a:r>
              <a:rPr lang="hu-HU" dirty="0" err="1"/>
              <a:t>raszterréteg</a:t>
            </a:r>
            <a:r>
              <a:rPr lang="hu-HU" dirty="0"/>
              <a:t> értékeinek eloszlását ábrázolhatjuk hisztogramon</a:t>
            </a:r>
          </a:p>
          <a:p>
            <a:endParaRPr lang="hu-HU" dirty="0"/>
          </a:p>
          <a:p>
            <a:pPr lvl="2"/>
            <a:r>
              <a:rPr lang="en-US" dirty="0">
                <a:solidFill>
                  <a:srgbClr val="4B69C6"/>
                </a:solidFill>
                <a:latin typeface="Courier New" panose="02070309020205020404" pitchFamily="49" charset="0"/>
              </a:rPr>
              <a:t>from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7A3E9D"/>
                </a:solidFill>
                <a:latin typeface="Courier New" panose="02070309020205020404" pitchFamily="49" charset="0"/>
              </a:rPr>
              <a:t>rasterio</a:t>
            </a:r>
            <a:r>
              <a:rPr lang="en-US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b="1" dirty="0" err="1">
                <a:solidFill>
                  <a:srgbClr val="7A3E9D"/>
                </a:solidFill>
                <a:latin typeface="Courier New" panose="02070309020205020404" pitchFamily="49" charset="0"/>
              </a:rPr>
              <a:t>plot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4B69C6"/>
                </a:solidFill>
                <a:latin typeface="Courier New" panose="02070309020205020404" pitchFamily="49" charset="0"/>
              </a:rPr>
              <a:t>import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AA3731"/>
                </a:solidFill>
                <a:latin typeface="Courier New" panose="02070309020205020404" pitchFamily="49" charset="0"/>
              </a:rPr>
              <a:t>show_hist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b="1" dirty="0" err="1">
                <a:solidFill>
                  <a:srgbClr val="AA3731"/>
                </a:solidFill>
                <a:latin typeface="Courier New" panose="02070309020205020404" pitchFamily="49" charset="0"/>
              </a:rPr>
              <a:t>show_hist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pilis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17:37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51" r="8073"/>
          <a:stretch/>
        </p:blipFill>
        <p:spPr>
          <a:xfrm>
            <a:off x="6644634" y="1859280"/>
            <a:ext cx="5379726" cy="41148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3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Raszterek és vektorok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raszterek és vektorok között számos térinformatikai műveletet végezhetünk</a:t>
            </a:r>
          </a:p>
          <a:p>
            <a:pPr lvl="1"/>
            <a:r>
              <a:rPr lang="hu-HU" dirty="0"/>
              <a:t>most a példa kedvéért egyet nézünk meg</a:t>
            </a:r>
          </a:p>
          <a:p>
            <a:r>
              <a:rPr lang="hu-HU" dirty="0"/>
              <a:t>raszter maszkolása és körbevágása poligonnal</a:t>
            </a:r>
          </a:p>
          <a:p>
            <a:pPr lvl="1"/>
            <a:r>
              <a:rPr lang="en-US" dirty="0" err="1"/>
              <a:t>rasterio.mask</a:t>
            </a:r>
            <a:r>
              <a:rPr lang="hu-HU" dirty="0"/>
              <a:t> csomag </a:t>
            </a:r>
            <a:r>
              <a:rPr lang="hu-HU" dirty="0" err="1"/>
              <a:t>mask</a:t>
            </a:r>
            <a:r>
              <a:rPr lang="hu-HU" dirty="0"/>
              <a:t>() függvénye</a:t>
            </a:r>
          </a:p>
          <a:p>
            <a:pPr lvl="1"/>
            <a:r>
              <a:rPr lang="hu-HU" dirty="0"/>
              <a:t>első paramétere a </a:t>
            </a:r>
            <a:r>
              <a:rPr lang="hu-HU" dirty="0" err="1"/>
              <a:t>maszkolandó</a:t>
            </a:r>
            <a:r>
              <a:rPr lang="hu-HU" dirty="0"/>
              <a:t> </a:t>
            </a:r>
            <a:r>
              <a:rPr lang="hu-HU" dirty="0" err="1"/>
              <a:t>raszterfájl</a:t>
            </a:r>
            <a:r>
              <a:rPr lang="hu-HU" dirty="0"/>
              <a:t> (nem a </a:t>
            </a:r>
            <a:r>
              <a:rPr lang="hu-HU" dirty="0" err="1"/>
              <a:t>raszterréteg</a:t>
            </a:r>
            <a:r>
              <a:rPr lang="hu-HU" dirty="0"/>
              <a:t>!)</a:t>
            </a:r>
          </a:p>
          <a:p>
            <a:pPr lvl="1"/>
            <a:r>
              <a:rPr lang="hu-HU" dirty="0"/>
              <a:t>második paramétere a poligonok listája</a:t>
            </a:r>
          </a:p>
          <a:p>
            <a:pPr lvl="1"/>
            <a:r>
              <a:rPr lang="hu-HU" dirty="0"/>
              <a:t>a poligonok lehetnek </a:t>
            </a:r>
            <a:r>
              <a:rPr lang="hu-HU" dirty="0" err="1"/>
              <a:t>shapelys</a:t>
            </a:r>
            <a:r>
              <a:rPr lang="hu-HU" dirty="0"/>
              <a:t> </a:t>
            </a:r>
            <a:r>
              <a:rPr lang="hu-HU" dirty="0" err="1"/>
              <a:t>Polygonok</a:t>
            </a:r>
            <a:r>
              <a:rPr lang="hu-HU" dirty="0"/>
              <a:t> és </a:t>
            </a:r>
            <a:r>
              <a:rPr lang="hu-HU" dirty="0" err="1"/>
              <a:t>GeoJSON-ok</a:t>
            </a:r>
            <a:r>
              <a:rPr lang="hu-HU" dirty="0"/>
              <a:t> is</a:t>
            </a:r>
          </a:p>
          <a:p>
            <a:pPr lvl="1"/>
            <a:r>
              <a:rPr lang="hu-HU" dirty="0"/>
              <a:t>a lényeg, hogy felsorolhatóak legyenek (egy poligon esetén is listába kell rakni)</a:t>
            </a:r>
          </a:p>
          <a:p>
            <a:r>
              <a:rPr lang="hu-HU" dirty="0"/>
              <a:t>további paraméterek:</a:t>
            </a:r>
          </a:p>
          <a:p>
            <a:pPr lvl="1"/>
            <a:r>
              <a:rPr lang="hu-HU" dirty="0" err="1"/>
              <a:t>crop</a:t>
            </a:r>
            <a:r>
              <a:rPr lang="hu-HU" dirty="0"/>
              <a:t>: logikai; körbevágja-e a rasztert a vektor befoglaló dobozával?</a:t>
            </a:r>
          </a:p>
          <a:p>
            <a:pPr lvl="1"/>
            <a:r>
              <a:rPr lang="hu-HU" dirty="0" err="1"/>
              <a:t>nodata</a:t>
            </a:r>
            <a:r>
              <a:rPr lang="hu-HU" dirty="0"/>
              <a:t>: szám; a poligonon kívül eső cellák leendő értéke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55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Raszterek és vektorok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mask</a:t>
            </a:r>
            <a:r>
              <a:rPr lang="hu-HU" dirty="0"/>
              <a:t>() függvény visszatérési értéke kételemű</a:t>
            </a:r>
          </a:p>
          <a:p>
            <a:pPr lvl="1"/>
            <a:r>
              <a:rPr lang="hu-HU" dirty="0"/>
              <a:t>az első elem tartalmazza a </a:t>
            </a:r>
            <a:r>
              <a:rPr lang="hu-HU" dirty="0" err="1"/>
              <a:t>maszkolt</a:t>
            </a:r>
            <a:r>
              <a:rPr lang="hu-HU" dirty="0"/>
              <a:t> rasztert</a:t>
            </a:r>
          </a:p>
          <a:p>
            <a:pPr lvl="1"/>
            <a:r>
              <a:rPr lang="hu-HU" dirty="0"/>
              <a:t>a második elhagyható (a vetülettel kapcsolatos</a:t>
            </a:r>
            <a:br>
              <a:rPr lang="hu-HU" dirty="0"/>
            </a:br>
            <a:r>
              <a:rPr lang="hu-HU" dirty="0"/>
              <a:t>információkat rögzíti)</a:t>
            </a:r>
          </a:p>
          <a:p>
            <a:pPr lvl="2"/>
            <a:endParaRPr lang="hu-HU" dirty="0">
              <a:solidFill>
                <a:srgbClr val="4B69C6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4B69C6"/>
                </a:solidFill>
                <a:latin typeface="Courier New" panose="02070309020205020404" pitchFamily="49" charset="0"/>
              </a:rPr>
              <a:t>import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7A3E9D"/>
                </a:solidFill>
                <a:latin typeface="Courier New" panose="02070309020205020404" pitchFamily="49" charset="0"/>
              </a:rPr>
              <a:t>shapely</a:t>
            </a:r>
            <a:r>
              <a:rPr lang="en-US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b="1" dirty="0" err="1">
                <a:solidFill>
                  <a:srgbClr val="7A3E9D"/>
                </a:solidFill>
                <a:latin typeface="Courier New" panose="02070309020205020404" pitchFamily="49" charset="0"/>
              </a:rPr>
              <a:t>geometry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7A3E9D"/>
                </a:solidFill>
                <a:latin typeface="Courier New" panose="02070309020205020404" pitchFamily="49" charset="0"/>
              </a:rPr>
              <a:t>rasterio</a:t>
            </a:r>
            <a:r>
              <a:rPr lang="en-US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b="1" dirty="0" err="1">
                <a:solidFill>
                  <a:srgbClr val="7A3E9D"/>
                </a:solidFill>
                <a:latin typeface="Courier New" panose="02070309020205020404" pitchFamily="49" charset="0"/>
              </a:rPr>
              <a:t>mask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kor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7A3E9D"/>
                </a:solidFill>
                <a:latin typeface="Courier New" panose="02070309020205020404" pitchFamily="49" charset="0"/>
              </a:rPr>
              <a:t>shapely</a:t>
            </a:r>
            <a:r>
              <a:rPr lang="en-US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b="1" dirty="0" err="1">
                <a:solidFill>
                  <a:srgbClr val="7A3E9D"/>
                </a:solidFill>
                <a:latin typeface="Courier New" panose="02070309020205020404" pitchFamily="49" charset="0"/>
              </a:rPr>
              <a:t>geometry</a:t>
            </a:r>
            <a:r>
              <a:rPr lang="en-US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b="1" dirty="0" err="1">
                <a:solidFill>
                  <a:srgbClr val="7A3E9D"/>
                </a:solidFill>
                <a:latin typeface="Courier New" panose="02070309020205020404" pitchFamily="49" charset="0"/>
              </a:rPr>
              <a:t>Point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19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47.5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).</a:t>
            </a:r>
            <a:r>
              <a:rPr lang="en-US" b="1" dirty="0">
                <a:solidFill>
                  <a:srgbClr val="AA3731"/>
                </a:solidFill>
                <a:latin typeface="Courier New" panose="02070309020205020404" pitchFamily="49" charset="0"/>
              </a:rPr>
              <a:t>buffer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0.1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korok_listaja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[</a:t>
            </a:r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kor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]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i="1" dirty="0">
                <a:solidFill>
                  <a:srgbClr val="AAAAAA"/>
                </a:solidFill>
                <a:latin typeface="Courier New" panose="02070309020205020404" pitchFamily="49" charset="0"/>
              </a:rPr>
              <a:t># </a:t>
            </a:r>
            <a:r>
              <a:rPr lang="en-US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listába</a:t>
            </a:r>
            <a:r>
              <a:rPr lang="en-US" i="1" dirty="0">
                <a:solidFill>
                  <a:srgbClr val="AAAAAA"/>
                </a:solidFill>
                <a:latin typeface="Courier New" panose="02070309020205020404" pitchFamily="49" charset="0"/>
              </a:rPr>
              <a:t> </a:t>
            </a:r>
            <a:r>
              <a:rPr lang="en-US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tesszük</a:t>
            </a:r>
            <a:r>
              <a:rPr lang="en-US" i="1" dirty="0">
                <a:solidFill>
                  <a:srgbClr val="AAAAAA"/>
                </a:solidFill>
                <a:latin typeface="Courier New" panose="02070309020205020404" pitchFamily="49" charset="0"/>
              </a:rPr>
              <a:t>!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maszkolt_pilis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vetulet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7A3E9D"/>
                </a:solidFill>
                <a:latin typeface="Courier New" panose="02070309020205020404" pitchFamily="49" charset="0"/>
              </a:rPr>
              <a:t>rasterio</a:t>
            </a:r>
            <a:r>
              <a:rPr lang="en-US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b="1" dirty="0" err="1">
                <a:solidFill>
                  <a:srgbClr val="7A3E9D"/>
                </a:solidFill>
                <a:latin typeface="Courier New" panose="02070309020205020404" pitchFamily="49" charset="0"/>
              </a:rPr>
              <a:t>mask</a:t>
            </a:r>
            <a:r>
              <a:rPr lang="en-US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b="1" dirty="0" err="1">
                <a:solidFill>
                  <a:srgbClr val="AA3731"/>
                </a:solidFill>
                <a:latin typeface="Courier New" panose="02070309020205020404" pitchFamily="49" charset="0"/>
              </a:rPr>
              <a:t>mask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raszter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korok_listaja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A3E9D"/>
                </a:solidFill>
                <a:latin typeface="Courier New" panose="02070309020205020404" pitchFamily="49" charset="0"/>
              </a:rPr>
              <a:t>crop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True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nodata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0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b="1" dirty="0">
                <a:solidFill>
                  <a:srgbClr val="AA3731"/>
                </a:solidFill>
                <a:latin typeface="Courier New" panose="02070309020205020404" pitchFamily="49" charset="0"/>
              </a:rPr>
              <a:t>show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maszkolt_pilis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cmap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448C27"/>
                </a:solidFill>
                <a:latin typeface="Courier New" panose="02070309020205020404" pitchFamily="49" charset="0"/>
              </a:rPr>
              <a:t>gist_earth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",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vmin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50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vmax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500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b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</a:b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1"/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17:37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146" t="9028" r="17968" b="4862"/>
          <a:stretch/>
        </p:blipFill>
        <p:spPr>
          <a:xfrm>
            <a:off x="8168640" y="174172"/>
            <a:ext cx="3855720" cy="37795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46068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2. feladat – raszterek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nyisd meg az </a:t>
            </a:r>
            <a:r>
              <a:rPr lang="en-US" dirty="0" err="1"/>
              <a:t>adatok</a:t>
            </a:r>
            <a:r>
              <a:rPr lang="en-US" dirty="0"/>
              <a:t>/</a:t>
            </a:r>
            <a:r>
              <a:rPr lang="en-US" dirty="0" err="1"/>
              <a:t>felszinhomerseklet.tif</a:t>
            </a:r>
            <a:r>
              <a:rPr lang="hu-HU" dirty="0"/>
              <a:t> </a:t>
            </a:r>
            <a:r>
              <a:rPr lang="hu-HU" dirty="0" err="1"/>
              <a:t>geoTiff-fájlt</a:t>
            </a:r>
            <a:endParaRPr lang="hu-HU" dirty="0"/>
          </a:p>
          <a:p>
            <a:pPr lvl="1"/>
            <a:r>
              <a:rPr lang="hu-HU" dirty="0"/>
              <a:t>és írd a képernyőre a vetületét és a rétegeinek számát</a:t>
            </a:r>
          </a:p>
          <a:p>
            <a:r>
              <a:rPr lang="hu-HU" dirty="0"/>
              <a:t>nyisd meg az </a:t>
            </a:r>
            <a:r>
              <a:rPr lang="en-US" dirty="0" err="1"/>
              <a:t>adatok</a:t>
            </a:r>
            <a:r>
              <a:rPr lang="en-US" dirty="0"/>
              <a:t>/</a:t>
            </a:r>
            <a:r>
              <a:rPr lang="en-US" dirty="0" err="1"/>
              <a:t>varosok.shp</a:t>
            </a:r>
            <a:r>
              <a:rPr lang="hu-HU" dirty="0"/>
              <a:t> fájlt</a:t>
            </a:r>
          </a:p>
          <a:p>
            <a:r>
              <a:rPr lang="hu-HU" dirty="0"/>
              <a:t>hozz létre egy kételemű listát a 2. és 7. város geometriájából</a:t>
            </a:r>
          </a:p>
          <a:p>
            <a:r>
              <a:rPr lang="hu-HU" dirty="0"/>
              <a:t>hozz létre egy rasztert úgy, hogy az</a:t>
            </a:r>
          </a:p>
          <a:p>
            <a:pPr lvl="1"/>
            <a:r>
              <a:rPr lang="hu-HU" dirty="0"/>
              <a:t>a két város alá eső cellákban a felszínhőmérsékletet mutassa</a:t>
            </a:r>
          </a:p>
          <a:p>
            <a:pPr lvl="1"/>
            <a:r>
              <a:rPr lang="hu-HU" dirty="0"/>
              <a:t>azokon kívül a cellák értéke legyen 200</a:t>
            </a:r>
          </a:p>
          <a:p>
            <a:pPr lvl="1"/>
            <a:r>
              <a:rPr lang="hu-HU" dirty="0"/>
              <a:t>a két város befoglaló dobozán kívül eső cellákat hagyd el (vágd le)</a:t>
            </a:r>
          </a:p>
          <a:p>
            <a:r>
              <a:rPr lang="hu-HU" dirty="0"/>
              <a:t>jelenítsd meg az eredményt egy neked tetsző (a </a:t>
            </a:r>
            <a:r>
              <a:rPr lang="hu-HU" dirty="0" err="1"/>
              <a:t>matplotlib.org</a:t>
            </a:r>
            <a:r>
              <a:rPr lang="hu-HU" dirty="0"/>
              <a:t>/</a:t>
            </a:r>
            <a:r>
              <a:rPr lang="hu-HU" dirty="0" err="1"/>
              <a:t>stable</a:t>
            </a:r>
            <a:r>
              <a:rPr lang="hu-HU" dirty="0"/>
              <a:t>/</a:t>
            </a:r>
            <a:r>
              <a:rPr lang="hu-HU" dirty="0" err="1"/>
              <a:t>gallery</a:t>
            </a:r>
            <a:r>
              <a:rPr lang="hu-HU" dirty="0"/>
              <a:t>/</a:t>
            </a:r>
            <a:r>
              <a:rPr lang="hu-HU" dirty="0" err="1"/>
              <a:t>color</a:t>
            </a:r>
            <a:r>
              <a:rPr lang="hu-HU" dirty="0"/>
              <a:t>/</a:t>
            </a:r>
            <a:r>
              <a:rPr lang="hu-HU" dirty="0" err="1"/>
              <a:t>colormap</a:t>
            </a:r>
            <a:r>
              <a:rPr lang="hu-HU" dirty="0"/>
              <a:t>_</a:t>
            </a:r>
            <a:r>
              <a:rPr lang="hu-HU" dirty="0" err="1"/>
              <a:t>reference.html</a:t>
            </a:r>
            <a:r>
              <a:rPr lang="hu-HU" dirty="0"/>
              <a:t> oldalról választott) színskálával</a:t>
            </a:r>
          </a:p>
          <a:p>
            <a:pPr lvl="1"/>
            <a:r>
              <a:rPr lang="hu-HU" dirty="0"/>
              <a:t>a 280 és 310 értékek közt kifeszítve a színskálát</a:t>
            </a:r>
            <a:endParaRPr lang="en-US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17:37</a:t>
            </a:fld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93" t="17014" r="8593" b="12153"/>
          <a:stretch/>
        </p:blipFill>
        <p:spPr>
          <a:xfrm>
            <a:off x="8040522" y="180340"/>
            <a:ext cx="3985472" cy="25171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5084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Gyakorlás 1.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olvasd be a városokat az adatok/</a:t>
            </a:r>
            <a:r>
              <a:rPr lang="hu-HU" dirty="0" err="1"/>
              <a:t>varosok.shp</a:t>
            </a:r>
            <a:r>
              <a:rPr lang="hu-HU" dirty="0"/>
              <a:t> fájlból</a:t>
            </a:r>
          </a:p>
          <a:p>
            <a:r>
              <a:rPr lang="hu-HU" dirty="0"/>
              <a:t>hozz létre egy utat (vonalláncot) a [</a:t>
            </a:r>
            <a:r>
              <a:rPr lang="en-US" dirty="0"/>
              <a:t>660000</a:t>
            </a:r>
            <a:r>
              <a:rPr lang="hu-HU" dirty="0"/>
              <a:t>;</a:t>
            </a:r>
            <a:r>
              <a:rPr lang="en-US" dirty="0"/>
              <a:t> 273500</a:t>
            </a:r>
            <a:r>
              <a:rPr lang="hu-HU" dirty="0"/>
              <a:t>] és a [</a:t>
            </a:r>
            <a:r>
              <a:rPr lang="en-US" dirty="0"/>
              <a:t>800000</a:t>
            </a:r>
            <a:r>
              <a:rPr lang="hu-HU" dirty="0"/>
              <a:t>;</a:t>
            </a:r>
            <a:r>
              <a:rPr lang="en-US" dirty="0"/>
              <a:t> </a:t>
            </a:r>
            <a:r>
              <a:rPr lang="hu-HU" dirty="0"/>
              <a:t>2</a:t>
            </a:r>
            <a:r>
              <a:rPr lang="en-US" dirty="0"/>
              <a:t>00000</a:t>
            </a:r>
            <a:r>
              <a:rPr lang="hu-HU" dirty="0"/>
              <a:t>] koordinátapontok között</a:t>
            </a:r>
          </a:p>
          <a:p>
            <a:r>
              <a:rPr lang="hu-HU" dirty="0"/>
              <a:t>számold meg, hogy hány várossal metsződik össze az út</a:t>
            </a:r>
          </a:p>
          <a:p>
            <a:r>
              <a:rPr lang="hu-HU" dirty="0"/>
              <a:t>informatív szöveges üzenetben tájékoztasd a felhasználót az eredményről</a:t>
            </a:r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segítség:</a:t>
            </a:r>
          </a:p>
          <a:p>
            <a:pPr lvl="1"/>
            <a:r>
              <a:rPr lang="hu-HU" dirty="0"/>
              <a:t>hozz létre egy számláló változót 0 kezdőértékkel</a:t>
            </a:r>
          </a:p>
          <a:p>
            <a:pPr lvl="1"/>
            <a:r>
              <a:rPr lang="hu-HU" dirty="0"/>
              <a:t>iterálj végig a városokon, az adott városnak vedd a geometriáját és alakítsd </a:t>
            </a:r>
            <a:r>
              <a:rPr lang="hu-HU" dirty="0" err="1"/>
              <a:t>Polygonná</a:t>
            </a:r>
            <a:endParaRPr lang="hu-HU" dirty="0"/>
          </a:p>
          <a:p>
            <a:pPr lvl="1"/>
            <a:r>
              <a:rPr lang="hu-HU" dirty="0"/>
              <a:t>ha a poligon összemetsződik a vonallánccal, növeld a számlálót</a:t>
            </a:r>
            <a:endParaRPr lang="en-US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724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Gyakorlás 2.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4682461" cy="4754563"/>
          </a:xfrm>
        </p:spPr>
        <p:txBody>
          <a:bodyPr/>
          <a:lstStyle/>
          <a:p>
            <a:r>
              <a:rPr lang="hu-HU" dirty="0"/>
              <a:t>lépkedj végig a városokon</a:t>
            </a:r>
          </a:p>
          <a:p>
            <a:r>
              <a:rPr lang="hu-HU" dirty="0"/>
              <a:t>minden egyes várost ábrázold új rétegen a </a:t>
            </a:r>
            <a:r>
              <a:rPr lang="hu-HU" dirty="0" err="1"/>
              <a:t>plot</a:t>
            </a:r>
            <a:r>
              <a:rPr lang="hu-HU" dirty="0"/>
              <a:t>() függvénnyel</a:t>
            </a:r>
          </a:p>
          <a:p>
            <a:pPr lvl="1"/>
            <a:r>
              <a:rPr lang="hu-HU" dirty="0"/>
              <a:t>de még ne jelenítsd meg a show() függvénnyel az ábrát</a:t>
            </a:r>
          </a:p>
          <a:p>
            <a:r>
              <a:rPr lang="hu-HU" dirty="0"/>
              <a:t>ha a ciklus lefutott (vagyis elkészült az összes réteg), jelenítsd meg a városokat felugró ablakban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17:37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0661" y="1422400"/>
            <a:ext cx="6518939" cy="46431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1495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Gyakorlás 3.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olvasd be a folyókat az adatok/</a:t>
            </a:r>
            <a:r>
              <a:rPr lang="hu-HU" dirty="0" err="1"/>
              <a:t>folyok.shp</a:t>
            </a:r>
            <a:r>
              <a:rPr lang="hu-HU" dirty="0"/>
              <a:t> fájlból</a:t>
            </a:r>
          </a:p>
          <a:p>
            <a:r>
              <a:rPr lang="hu-HU" dirty="0"/>
              <a:t>egy ciklusban sorba véve a folyókat</a:t>
            </a:r>
          </a:p>
          <a:p>
            <a:pPr lvl="1"/>
            <a:r>
              <a:rPr lang="hu-HU" dirty="0"/>
              <a:t>mindaddig írj a képernyőre valamilyen üzenetet</a:t>
            </a:r>
          </a:p>
          <a:p>
            <a:pPr lvl="1"/>
            <a:r>
              <a:rPr lang="hu-HU" dirty="0"/>
              <a:t>amíg csak nem találsz egy legalább 15 ezer méter hosszúságút</a:t>
            </a:r>
          </a:p>
          <a:p>
            <a:r>
              <a:rPr lang="hu-HU" dirty="0"/>
              <a:t>ha véget ér a ciklus (találtál hosszú folyót)</a:t>
            </a:r>
          </a:p>
          <a:p>
            <a:pPr lvl="1"/>
            <a:r>
              <a:rPr lang="hu-HU" dirty="0"/>
              <a:t>ellenőrizd, hogy a talált folyó helyes geometriájú-e (nem önmetsző)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68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Gyakorlás 4.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hozz létre egy egyparaméteres függvényt</a:t>
            </a:r>
          </a:p>
          <a:p>
            <a:pPr lvl="1"/>
            <a:r>
              <a:rPr lang="hu-HU" dirty="0"/>
              <a:t>amely egy összetett geometriát vár bemenetként</a:t>
            </a:r>
          </a:p>
          <a:p>
            <a:pPr lvl="1"/>
            <a:r>
              <a:rPr lang="hu-HU" dirty="0"/>
              <a:t>végiglépdel a geometria elemein</a:t>
            </a:r>
          </a:p>
          <a:p>
            <a:pPr lvl="1"/>
            <a:r>
              <a:rPr lang="hu-HU" dirty="0"/>
              <a:t>minden elemnek meghatározza a geometriatípusát</a:t>
            </a:r>
          </a:p>
          <a:p>
            <a:pPr lvl="1"/>
            <a:r>
              <a:rPr lang="hu-HU" dirty="0"/>
              <a:t>a geometriatípusoknak (mint szövegeknek) a listáját adja eredményül</a:t>
            </a:r>
          </a:p>
          <a:p>
            <a:r>
              <a:rPr lang="hu-HU" dirty="0"/>
              <a:t>hozd létre az origót mint pontot</a:t>
            </a:r>
          </a:p>
          <a:p>
            <a:r>
              <a:rPr lang="hu-HU" dirty="0"/>
              <a:t>hozz létre egy legalább három pontból álló vonalláncot, felhasználva az origót is</a:t>
            </a:r>
          </a:p>
          <a:p>
            <a:r>
              <a:rPr lang="hu-HU" dirty="0"/>
              <a:t>képezz egy akkora puffert az origó körül, amely nem nyeli el teljesen a vonalláncot</a:t>
            </a:r>
          </a:p>
          <a:p>
            <a:r>
              <a:rPr lang="hu-HU" dirty="0"/>
              <a:t>képezd a puffer és a vonallánc unióját</a:t>
            </a:r>
          </a:p>
          <a:p>
            <a:r>
              <a:rPr lang="hu-HU" dirty="0"/>
              <a:t>hívd meg a függvényt az unión, az eredményt írd a képernyőre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31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Gyakorlás 5.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képezd az </a:t>
            </a:r>
            <a:r>
              <a:rPr lang="en-US" dirty="0" err="1"/>
              <a:t>adatok</a:t>
            </a:r>
            <a:r>
              <a:rPr lang="en-US" dirty="0"/>
              <a:t>/</a:t>
            </a:r>
            <a:r>
              <a:rPr lang="en-US" dirty="0" err="1"/>
              <a:t>varosok.shp</a:t>
            </a:r>
            <a:r>
              <a:rPr lang="hu-HU" dirty="0"/>
              <a:t> fájlban lévő poligonok közül</a:t>
            </a:r>
            <a:br>
              <a:rPr lang="hu-HU" dirty="0"/>
            </a:br>
            <a:r>
              <a:rPr lang="hu-HU" dirty="0"/>
              <a:t>az ötödiknek a körvonalát</a:t>
            </a:r>
          </a:p>
          <a:p>
            <a:pPr lvl="1"/>
            <a:r>
              <a:rPr lang="hu-HU" dirty="0"/>
              <a:t>és ábrázold rétegen (még ne jelenítsd meg a show()</a:t>
            </a:r>
            <a:r>
              <a:rPr lang="hu-HU" dirty="0" err="1"/>
              <a:t>-val</a:t>
            </a:r>
            <a:r>
              <a:rPr lang="hu-HU" dirty="0"/>
              <a:t>)</a:t>
            </a:r>
          </a:p>
          <a:p>
            <a:pPr indent="-228600"/>
            <a:r>
              <a:rPr lang="hu-HU" dirty="0"/>
              <a:t>egy ciklusban lépkedj mindaddig 200 méterenként keletre</a:t>
            </a:r>
          </a:p>
          <a:p>
            <a:pPr lvl="1"/>
            <a:r>
              <a:rPr lang="hu-HU" dirty="0"/>
              <a:t>amíg a [</a:t>
            </a:r>
            <a:r>
              <a:rPr lang="en-US" dirty="0"/>
              <a:t>675000</a:t>
            </a:r>
            <a:r>
              <a:rPr lang="hu-HU" dirty="0"/>
              <a:t>; </a:t>
            </a:r>
            <a:r>
              <a:rPr lang="en-US" dirty="0"/>
              <a:t>273000</a:t>
            </a:r>
            <a:r>
              <a:rPr lang="hu-HU" dirty="0"/>
              <a:t>] kezdőpontú vízszintes vonal,</a:t>
            </a:r>
          </a:p>
          <a:p>
            <a:pPr lvl="1"/>
            <a:r>
              <a:rPr lang="hu-HU" dirty="0"/>
              <a:t>melynek a végpontja a kezdőponttól keletre található (a ciklusban éppen vizsgált koordinátán),</a:t>
            </a:r>
          </a:p>
          <a:p>
            <a:pPr lvl="1"/>
            <a:r>
              <a:rPr lang="hu-HU" dirty="0"/>
              <a:t>nem metsződik össze a körvonallal</a:t>
            </a:r>
          </a:p>
          <a:p>
            <a:r>
              <a:rPr lang="hu-HU" dirty="0"/>
              <a:t>ha megtaláltad a körvonallal összemetsződő vonalat, ábrázold azt is</a:t>
            </a:r>
          </a:p>
          <a:p>
            <a:r>
              <a:rPr lang="hu-HU" dirty="0"/>
              <a:t>majd ezeket együtt jelenítsd meg felugró ablakban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17:37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23" t="9375" r="8335" b="5208"/>
          <a:stretch/>
        </p:blipFill>
        <p:spPr>
          <a:xfrm>
            <a:off x="7924800" y="174172"/>
            <a:ext cx="4114799" cy="29340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15803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Köszönöm a figyelmet!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kérdések?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85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Geometriák gyűjteménye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>
                <a:solidFill>
                  <a:srgbClr val="4B69C6"/>
                </a:solidFill>
                <a:latin typeface="Courier New" panose="02070309020205020404" pitchFamily="49" charset="0"/>
              </a:rPr>
              <a:t>from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7A3E9D"/>
                </a:solidFill>
                <a:latin typeface="Courier New" panose="02070309020205020404" pitchFamily="49" charset="0"/>
              </a:rPr>
              <a:t>shapely</a:t>
            </a:r>
            <a:r>
              <a:rPr lang="en-US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b="1" dirty="0" err="1">
                <a:solidFill>
                  <a:srgbClr val="7A3E9D"/>
                </a:solidFill>
                <a:latin typeface="Courier New" panose="02070309020205020404" pitchFamily="49" charset="0"/>
              </a:rPr>
              <a:t>geometry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4B69C6"/>
                </a:solidFill>
                <a:latin typeface="Courier New" panose="02070309020205020404" pitchFamily="49" charset="0"/>
              </a:rPr>
              <a:t>import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7A3E9D"/>
                </a:solidFill>
                <a:latin typeface="Courier New" panose="02070309020205020404" pitchFamily="49" charset="0"/>
              </a:rPr>
              <a:t>Point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7A3E9D"/>
                </a:solidFill>
                <a:latin typeface="Courier New" panose="02070309020205020404" pitchFamily="49" charset="0"/>
              </a:rPr>
              <a:t>MultiPoint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7A3E9D"/>
                </a:solidFill>
                <a:latin typeface="Courier New" panose="02070309020205020404" pitchFamily="49" charset="0"/>
              </a:rPr>
              <a:t>LineString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pontgyujtemeny_koordinatabol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7A3E9D"/>
                </a:solidFill>
                <a:latin typeface="Courier New" panose="02070309020205020404" pitchFamily="49" charset="0"/>
              </a:rPr>
              <a:t>MultiPoint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([[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7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8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],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5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-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10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],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0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9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]])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7A3E9D"/>
                </a:solidFill>
                <a:latin typeface="Courier New" panose="02070309020205020404" pitchFamily="49" charset="0"/>
              </a:rPr>
              <a:t>pont1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7A3E9D"/>
                </a:solidFill>
                <a:latin typeface="Courier New" panose="02070309020205020404" pitchFamily="49" charset="0"/>
              </a:rPr>
              <a:t>Point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2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15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7A3E9D"/>
                </a:solidFill>
                <a:latin typeface="Courier New" panose="02070309020205020404" pitchFamily="49" charset="0"/>
              </a:rPr>
              <a:t>pont2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7A3E9D"/>
                </a:solidFill>
                <a:latin typeface="Courier New" panose="02070309020205020404" pitchFamily="49" charset="0"/>
              </a:rPr>
              <a:t>Point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9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-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1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7A3E9D"/>
                </a:solidFill>
                <a:latin typeface="Courier New" panose="02070309020205020404" pitchFamily="49" charset="0"/>
              </a:rPr>
              <a:t>pont3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7A3E9D"/>
                </a:solidFill>
                <a:latin typeface="Courier New" panose="02070309020205020404" pitchFamily="49" charset="0"/>
              </a:rPr>
              <a:t>Point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3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5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pontgyujtemeny_pontokbol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7A3E9D"/>
                </a:solidFill>
                <a:latin typeface="Courier New" panose="02070309020205020404" pitchFamily="49" charset="0"/>
              </a:rPr>
              <a:t>MultiPoint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([</a:t>
            </a:r>
            <a:r>
              <a:rPr lang="en-US" dirty="0">
                <a:solidFill>
                  <a:srgbClr val="7A3E9D"/>
                </a:solidFill>
                <a:latin typeface="Courier New" panose="02070309020205020404" pitchFamily="49" charset="0"/>
              </a:rPr>
              <a:t>pont1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A3E9D"/>
                </a:solidFill>
                <a:latin typeface="Courier New" panose="02070309020205020404" pitchFamily="49" charset="0"/>
              </a:rPr>
              <a:t>pont2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A3E9D"/>
                </a:solidFill>
                <a:latin typeface="Courier New" panose="02070309020205020404" pitchFamily="49" charset="0"/>
              </a:rPr>
              <a:t>pont3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])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pontgyujtemeny_vegyes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7A3E9D"/>
                </a:solidFill>
                <a:latin typeface="Courier New" panose="02070309020205020404" pitchFamily="49" charset="0"/>
              </a:rPr>
              <a:t>MultiPoint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([</a:t>
            </a:r>
            <a:r>
              <a:rPr lang="en-US" dirty="0">
                <a:solidFill>
                  <a:srgbClr val="7A3E9D"/>
                </a:solidFill>
                <a:latin typeface="Courier New" panose="02070309020205020404" pitchFamily="49" charset="0"/>
              </a:rPr>
              <a:t>pont1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[-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7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6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],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A3E9D"/>
                </a:solidFill>
                <a:latin typeface="Courier New" panose="02070309020205020404" pitchFamily="49" charset="0"/>
              </a:rPr>
              <a:t>pont3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])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pontok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pontgyujtemeny_pontokbol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pontok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b="1" dirty="0">
                <a:solidFill>
                  <a:srgbClr val="AA3731"/>
                </a:solidFill>
                <a:latin typeface="Courier New" panose="02070309020205020404" pitchFamily="49" charset="0"/>
              </a:rPr>
              <a:t>print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pontok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i="1" dirty="0">
                <a:solidFill>
                  <a:srgbClr val="AAAAAA"/>
                </a:solidFill>
                <a:latin typeface="Courier New" panose="02070309020205020404" pitchFamily="49" charset="0"/>
              </a:rPr>
              <a:t># WKT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4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12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Geometriák gyűjteménye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kényelmesen kezelhető:</a:t>
            </a:r>
          </a:p>
          <a:p>
            <a:pPr lvl="1"/>
            <a:r>
              <a:rPr lang="hu-HU" dirty="0"/>
              <a:t>használható a </a:t>
            </a:r>
            <a:r>
              <a:rPr lang="hu-HU" dirty="0" err="1"/>
              <a:t>tartalmazásoperátor</a:t>
            </a:r>
            <a:r>
              <a:rPr lang="hu-HU" dirty="0"/>
              <a:t> (</a:t>
            </a:r>
            <a:r>
              <a:rPr lang="hu-HU" dirty="0" err="1"/>
              <a:t>in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végiglépkedhetünk a gyűjtemény elemein (a pontokon) iteráló ciklusban</a:t>
            </a:r>
          </a:p>
          <a:p>
            <a:pPr lvl="1"/>
            <a:r>
              <a:rPr lang="hu-HU" dirty="0"/>
              <a:t>lekérhetjük az elemek listáját a </a:t>
            </a:r>
            <a:r>
              <a:rPr lang="hu-HU" dirty="0" err="1"/>
              <a:t>list</a:t>
            </a:r>
            <a:r>
              <a:rPr lang="hu-HU" dirty="0"/>
              <a:t>() függvénnyel</a:t>
            </a:r>
          </a:p>
          <a:p>
            <a:pPr lvl="1"/>
            <a:r>
              <a:rPr lang="hu-HU" dirty="0"/>
              <a:t>lekérhetjük az elemeit vagy egy részgyűjteményt a [] operátorral</a:t>
            </a:r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86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Geometriák gyűjteménye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>
                <a:solidFill>
                  <a:srgbClr val="7A3E9D"/>
                </a:solidFill>
                <a:latin typeface="Courier New" panose="02070309020205020404" pitchFamily="49" charset="0"/>
              </a:rPr>
              <a:t>pont3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in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pontok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i="1" dirty="0">
                <a:solidFill>
                  <a:srgbClr val="AAAAAA"/>
                </a:solidFill>
                <a:latin typeface="Courier New" panose="02070309020205020404" pitchFamily="49" charset="0"/>
              </a:rPr>
              <a:t># </a:t>
            </a:r>
            <a:r>
              <a:rPr lang="en-US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igaz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b="1" dirty="0">
                <a:solidFill>
                  <a:srgbClr val="7A3E9D"/>
                </a:solidFill>
                <a:latin typeface="Courier New" panose="02070309020205020404" pitchFamily="49" charset="0"/>
              </a:rPr>
              <a:t>Point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([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3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5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])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in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pontok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i="1" dirty="0">
                <a:solidFill>
                  <a:srgbClr val="AAAAAA"/>
                </a:solidFill>
                <a:latin typeface="Courier New" panose="02070309020205020404" pitchFamily="49" charset="0"/>
              </a:rPr>
              <a:t># </a:t>
            </a:r>
            <a:r>
              <a:rPr lang="en-US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igaz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b="1" dirty="0">
                <a:solidFill>
                  <a:srgbClr val="7A3E9D"/>
                </a:solidFill>
                <a:latin typeface="Courier New" panose="02070309020205020404" pitchFamily="49" charset="0"/>
              </a:rPr>
              <a:t>Point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([-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2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11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])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in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pontok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i="1" dirty="0">
                <a:solidFill>
                  <a:srgbClr val="AAAAAA"/>
                </a:solidFill>
                <a:latin typeface="Courier New" panose="02070309020205020404" pitchFamily="49" charset="0"/>
              </a:rPr>
              <a:t># </a:t>
            </a:r>
            <a:r>
              <a:rPr lang="en-US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hamis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4B69C6"/>
                </a:solidFill>
                <a:latin typeface="Courier New" panose="02070309020205020404" pitchFamily="49" charset="0"/>
              </a:rPr>
              <a:t>for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pont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4B69C6"/>
                </a:solidFill>
                <a:latin typeface="Courier New" panose="02070309020205020404" pitchFamily="49" charset="0"/>
              </a:rPr>
              <a:t>in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pontok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    </a:t>
            </a:r>
            <a:r>
              <a:rPr lang="en-US" b="1" dirty="0">
                <a:solidFill>
                  <a:srgbClr val="AA3731"/>
                </a:solidFill>
                <a:latin typeface="Courier New" panose="02070309020205020404" pitchFamily="49" charset="0"/>
              </a:rPr>
              <a:t>print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pont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b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</a:br>
            <a:endParaRPr lang="en-US" b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1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Geometriák gyűjteménye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pontok_listaja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7A3E9D"/>
                </a:solidFill>
                <a:latin typeface="Courier New" panose="02070309020205020404" pitchFamily="49" charset="0"/>
              </a:rPr>
              <a:t>list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pontok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4B69C6"/>
                </a:solidFill>
                <a:latin typeface="Courier New" panose="02070309020205020404" pitchFamily="49" charset="0"/>
              </a:rPr>
              <a:t>for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pont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4B69C6"/>
                </a:solidFill>
                <a:latin typeface="Courier New" panose="02070309020205020404" pitchFamily="49" charset="0"/>
              </a:rPr>
              <a:t>in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pontok_listaja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    </a:t>
            </a:r>
            <a:r>
              <a:rPr lang="en-US" b="1" dirty="0">
                <a:solidFill>
                  <a:srgbClr val="AA3731"/>
                </a:solidFill>
                <a:latin typeface="Courier New" panose="02070309020205020404" pitchFamily="49" charset="0"/>
              </a:rPr>
              <a:t>print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pont</a:t>
            </a:r>
            <a:r>
              <a:rPr lang="en-US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333333"/>
                </a:solidFill>
                <a:latin typeface="Courier New" panose="02070309020205020404" pitchFamily="49" charset="0"/>
              </a:rPr>
              <a:t>x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b="1" dirty="0">
                <a:solidFill>
                  <a:srgbClr val="AA3731"/>
                </a:solidFill>
                <a:latin typeface="Courier New" panose="02070309020205020404" pitchFamily="49" charset="0"/>
              </a:rPr>
              <a:t>print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pontok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b="1" dirty="0">
                <a:solidFill>
                  <a:srgbClr val="AA3731"/>
                </a:solidFill>
                <a:latin typeface="Courier New" panose="02070309020205020404" pitchFamily="49" charset="0"/>
              </a:rPr>
              <a:t>print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pontok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0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])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i="1" dirty="0">
                <a:solidFill>
                  <a:srgbClr val="AAAAAA"/>
                </a:solidFill>
                <a:latin typeface="Courier New" panose="02070309020205020404" pitchFamily="49" charset="0"/>
              </a:rPr>
              <a:t># </a:t>
            </a:r>
            <a:r>
              <a:rPr lang="en-US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első</a:t>
            </a:r>
            <a:r>
              <a:rPr lang="en-US" i="1" dirty="0">
                <a:solidFill>
                  <a:srgbClr val="AAAAAA"/>
                </a:solidFill>
                <a:latin typeface="Courier New" panose="02070309020205020404" pitchFamily="49" charset="0"/>
              </a:rPr>
              <a:t> </a:t>
            </a:r>
            <a:r>
              <a:rPr lang="en-US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pont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b="1" dirty="0">
                <a:solidFill>
                  <a:srgbClr val="AA3731"/>
                </a:solidFill>
                <a:latin typeface="Courier New" panose="02070309020205020404" pitchFamily="49" charset="0"/>
              </a:rPr>
              <a:t>print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pontok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1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3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])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i="1" dirty="0">
                <a:solidFill>
                  <a:srgbClr val="AAAAAA"/>
                </a:solidFill>
                <a:latin typeface="Courier New" panose="02070309020205020404" pitchFamily="49" charset="0"/>
              </a:rPr>
              <a:t># </a:t>
            </a:r>
            <a:r>
              <a:rPr lang="en-US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második</a:t>
            </a:r>
            <a:r>
              <a:rPr lang="en-US" i="1" dirty="0">
                <a:solidFill>
                  <a:srgbClr val="AAAAAA"/>
                </a:solidFill>
                <a:latin typeface="Courier New" panose="02070309020205020404" pitchFamily="49" charset="0"/>
              </a:rPr>
              <a:t> </a:t>
            </a:r>
            <a:r>
              <a:rPr lang="en-US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és</a:t>
            </a:r>
            <a:r>
              <a:rPr lang="en-US" i="1" dirty="0">
                <a:solidFill>
                  <a:srgbClr val="AAAAAA"/>
                </a:solidFill>
                <a:latin typeface="Courier New" panose="02070309020205020404" pitchFamily="49" charset="0"/>
              </a:rPr>
              <a:t> </a:t>
            </a:r>
            <a:r>
              <a:rPr lang="en-US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harmadik</a:t>
            </a:r>
            <a:r>
              <a:rPr lang="en-US" i="1" dirty="0">
                <a:solidFill>
                  <a:srgbClr val="AAAAAA"/>
                </a:solidFill>
                <a:latin typeface="Courier New" panose="02070309020205020404" pitchFamily="49" charset="0"/>
              </a:rPr>
              <a:t> </a:t>
            </a:r>
            <a:r>
              <a:rPr lang="en-US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pont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vonal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7A3E9D"/>
                </a:solidFill>
                <a:latin typeface="Courier New" panose="02070309020205020404" pitchFamily="49" charset="0"/>
              </a:rPr>
              <a:t>LineString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([</a:t>
            </a:r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pontok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2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],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pontok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0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]])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b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</a:br>
            <a:endParaRPr lang="en-US" b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34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GeoJSON</a:t>
            </a:r>
            <a:r>
              <a:rPr lang="hu-HU" dirty="0"/>
              <a:t> és </a:t>
            </a:r>
            <a:r>
              <a:rPr lang="hu-HU" dirty="0" err="1"/>
              <a:t>shape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GeoJSON</a:t>
            </a:r>
            <a:r>
              <a:rPr lang="hu-HU" dirty="0"/>
              <a:t>:</a:t>
            </a:r>
          </a:p>
          <a:p>
            <a:pPr lvl="1"/>
            <a:r>
              <a:rPr lang="hu-HU" dirty="0"/>
              <a:t>széles körben használt</a:t>
            </a:r>
          </a:p>
          <a:p>
            <a:pPr lvl="1"/>
            <a:r>
              <a:rPr lang="hu-HU" dirty="0"/>
              <a:t>vektoros térinformatikai formátum</a:t>
            </a:r>
          </a:p>
          <a:p>
            <a:pPr lvl="1"/>
            <a:r>
              <a:rPr lang="hu-HU" dirty="0"/>
              <a:t>a </a:t>
            </a:r>
            <a:r>
              <a:rPr lang="hu-HU" dirty="0" err="1"/>
              <a:t>shapely</a:t>
            </a:r>
            <a:r>
              <a:rPr lang="hu-HU" dirty="0"/>
              <a:t> belső adattípusa (</a:t>
            </a:r>
            <a:r>
              <a:rPr lang="hu-HU" dirty="0" err="1"/>
              <a:t>shape</a:t>
            </a:r>
            <a:r>
              <a:rPr lang="hu-HU" dirty="0"/>
              <a:t>) és a </a:t>
            </a:r>
            <a:r>
              <a:rPr lang="hu-HU" dirty="0" err="1"/>
              <a:t>geoJSON</a:t>
            </a:r>
            <a:r>
              <a:rPr lang="hu-HU" dirty="0"/>
              <a:t> között átjárás van</a:t>
            </a:r>
          </a:p>
          <a:p>
            <a:pPr lvl="1"/>
            <a:r>
              <a:rPr lang="hu-HU" dirty="0"/>
              <a:t>a </a:t>
            </a:r>
            <a:r>
              <a:rPr lang="hu-HU" dirty="0" err="1"/>
              <a:t>fiona</a:t>
            </a:r>
            <a:r>
              <a:rPr lang="hu-HU" dirty="0"/>
              <a:t> csomag </a:t>
            </a:r>
            <a:r>
              <a:rPr lang="hu-HU" dirty="0" err="1"/>
              <a:t>GeoJSON-nel</a:t>
            </a:r>
            <a:r>
              <a:rPr lang="hu-HU" dirty="0"/>
              <a:t> dolgozik </a:t>
            </a:r>
            <a:r>
              <a:rPr lang="hu-HU" dirty="0">
                <a:sym typeface="Wingdings" panose="05000000000000000000" pitchFamily="2" charset="2"/>
              </a:rPr>
              <a:t> mentéshez/beolvasáshoz át kell alakítani</a:t>
            </a:r>
            <a:endParaRPr lang="hu-HU" dirty="0"/>
          </a:p>
          <a:p>
            <a:r>
              <a:rPr lang="hu-HU" dirty="0"/>
              <a:t>átalakítás </a:t>
            </a:r>
            <a:r>
              <a:rPr lang="hu-HU" dirty="0" err="1"/>
              <a:t>GeoJSON-né</a:t>
            </a:r>
            <a:r>
              <a:rPr lang="hu-HU" dirty="0"/>
              <a:t>:</a:t>
            </a:r>
          </a:p>
          <a:p>
            <a:pPr lvl="1"/>
            <a:r>
              <a:rPr lang="hu-HU" dirty="0" err="1"/>
              <a:t>shapely.geometry.mapping</a:t>
            </a:r>
            <a:r>
              <a:rPr lang="hu-HU" dirty="0"/>
              <a:t>()</a:t>
            </a:r>
          </a:p>
          <a:p>
            <a:r>
              <a:rPr lang="hu-HU" dirty="0"/>
              <a:t>átalakítás </a:t>
            </a:r>
            <a:r>
              <a:rPr lang="hu-HU" dirty="0" err="1"/>
              <a:t>shape-pé</a:t>
            </a:r>
            <a:r>
              <a:rPr lang="hu-HU" dirty="0"/>
              <a:t>:</a:t>
            </a:r>
          </a:p>
          <a:p>
            <a:pPr lvl="1"/>
            <a:r>
              <a:rPr lang="hu-HU" dirty="0" err="1"/>
              <a:t>shapely.geometry.shape</a:t>
            </a:r>
            <a:r>
              <a:rPr lang="hu-HU" dirty="0"/>
              <a:t>()</a:t>
            </a:r>
          </a:p>
          <a:p>
            <a:pPr lvl="1"/>
            <a:endParaRPr lang="hu-HU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31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GeoJSON</a:t>
            </a:r>
            <a:r>
              <a:rPr lang="hu-HU" dirty="0"/>
              <a:t> és </a:t>
            </a:r>
            <a:r>
              <a:rPr lang="hu-HU" dirty="0" err="1"/>
              <a:t>shape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>
                <a:solidFill>
                  <a:srgbClr val="4B69C6"/>
                </a:solidFill>
                <a:latin typeface="Courier New" panose="02070309020205020404" pitchFamily="49" charset="0"/>
              </a:rPr>
              <a:t>from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7A3E9D"/>
                </a:solidFill>
                <a:latin typeface="Courier New" panose="02070309020205020404" pitchFamily="49" charset="0"/>
              </a:rPr>
              <a:t>shapely</a:t>
            </a:r>
            <a:r>
              <a:rPr lang="en-US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b="1" dirty="0" err="1">
                <a:solidFill>
                  <a:srgbClr val="7A3E9D"/>
                </a:solidFill>
                <a:latin typeface="Courier New" panose="02070309020205020404" pitchFamily="49" charset="0"/>
              </a:rPr>
              <a:t>geometry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4B69C6"/>
                </a:solidFill>
                <a:latin typeface="Courier New" panose="02070309020205020404" pitchFamily="49" charset="0"/>
              </a:rPr>
              <a:t>import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AA3731"/>
                </a:solidFill>
                <a:latin typeface="Courier New" panose="02070309020205020404" pitchFamily="49" charset="0"/>
              </a:rPr>
              <a:t>mapping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AA3731"/>
                </a:solidFill>
                <a:latin typeface="Courier New" panose="02070309020205020404" pitchFamily="49" charset="0"/>
              </a:rPr>
              <a:t>shape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pontgyujtemeny_GJSON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AA3731"/>
                </a:solidFill>
                <a:latin typeface="Courier New" panose="02070309020205020404" pitchFamily="49" charset="0"/>
              </a:rPr>
              <a:t>mapping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pontgyujtemeny_koordinatabol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b="1" dirty="0">
                <a:solidFill>
                  <a:srgbClr val="7A3E9D"/>
                </a:solidFill>
                <a:latin typeface="Courier New" panose="02070309020205020404" pitchFamily="49" charset="0"/>
              </a:rPr>
              <a:t>type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pontgyujtemeny_GJSON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i="1" dirty="0">
                <a:solidFill>
                  <a:srgbClr val="AAAAAA"/>
                </a:solidFill>
                <a:latin typeface="Courier New" panose="02070309020205020404" pitchFamily="49" charset="0"/>
              </a:rPr>
              <a:t># </a:t>
            </a:r>
            <a:r>
              <a:rPr lang="en-US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szótár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b="1" dirty="0">
                <a:solidFill>
                  <a:srgbClr val="AA3731"/>
                </a:solidFill>
                <a:latin typeface="Courier New" panose="02070309020205020404" pitchFamily="49" charset="0"/>
              </a:rPr>
              <a:t>print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pontgyujtemeny_GJSON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i="1" dirty="0">
                <a:solidFill>
                  <a:srgbClr val="AAAAAA"/>
                </a:solidFill>
                <a:latin typeface="Courier New" panose="02070309020205020404" pitchFamily="49" charset="0"/>
              </a:rPr>
              <a:t># van type </a:t>
            </a:r>
            <a:r>
              <a:rPr lang="en-US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és</a:t>
            </a:r>
            <a:r>
              <a:rPr lang="en-US" i="1" dirty="0">
                <a:solidFill>
                  <a:srgbClr val="AAAAAA"/>
                </a:solidFill>
                <a:latin typeface="Courier New" panose="02070309020205020404" pitchFamily="49" charset="0"/>
              </a:rPr>
              <a:t> coordinates </a:t>
            </a:r>
            <a:r>
              <a:rPr lang="en-US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azonosítójú</a:t>
            </a:r>
            <a:r>
              <a:rPr lang="en-US" i="1" dirty="0">
                <a:solidFill>
                  <a:srgbClr val="AAAAAA"/>
                </a:solidFill>
                <a:latin typeface="Courier New" panose="02070309020205020404" pitchFamily="49" charset="0"/>
              </a:rPr>
              <a:t> </a:t>
            </a:r>
            <a:r>
              <a:rPr lang="en-US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eleme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pontgyujtemeny_GJSON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["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type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"]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i="1" dirty="0">
                <a:solidFill>
                  <a:srgbClr val="AAAAAA"/>
                </a:solidFill>
                <a:latin typeface="Courier New" panose="02070309020205020404" pitchFamily="49" charset="0"/>
              </a:rPr>
              <a:t># MultiPoint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pontgyujtemeny_GJSON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["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coordinates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"]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pontgyujtemeny_shape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AA3731"/>
                </a:solidFill>
                <a:latin typeface="Courier New" panose="02070309020205020404" pitchFamily="49" charset="0"/>
              </a:rPr>
              <a:t>shape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pontgyujtemeny_GJSON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i="1" dirty="0">
                <a:solidFill>
                  <a:srgbClr val="AAAAAA"/>
                </a:solidFill>
                <a:latin typeface="Courier New" panose="02070309020205020404" pitchFamily="49" charset="0"/>
              </a:rPr>
              <a:t># </a:t>
            </a:r>
            <a:r>
              <a:rPr lang="en-US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visszaalakítjuk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pontgyujtemeny_shape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==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pontgyujtemeny_koordinatabol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i="1" dirty="0">
                <a:solidFill>
                  <a:srgbClr val="AAAAAA"/>
                </a:solidFill>
                <a:latin typeface="Courier New" panose="02070309020205020404" pitchFamily="49" charset="0"/>
              </a:rPr>
              <a:t># </a:t>
            </a:r>
            <a:r>
              <a:rPr lang="en-US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igaz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68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Vektorok beolvasása fájlból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fiona</a:t>
            </a:r>
            <a:r>
              <a:rPr lang="hu-HU" dirty="0"/>
              <a:t> csomaggal tudunk beolvasni és menteni</a:t>
            </a:r>
          </a:p>
          <a:p>
            <a:pPr lvl="1"/>
            <a:r>
              <a:rPr lang="hu-HU" dirty="0"/>
              <a:t>most csak a beolvasást próbáljuk ki</a:t>
            </a:r>
          </a:p>
          <a:p>
            <a:r>
              <a:rPr lang="en-US" dirty="0" err="1"/>
              <a:t>fiona.open</a:t>
            </a:r>
            <a:r>
              <a:rPr lang="en-US" dirty="0"/>
              <a:t>(</a:t>
            </a:r>
            <a:r>
              <a:rPr lang="hu-HU" dirty="0"/>
              <a:t>hely</a:t>
            </a:r>
            <a:r>
              <a:rPr lang="en-US" dirty="0"/>
              <a:t>, "r")</a:t>
            </a:r>
            <a:endParaRPr lang="hu-HU" dirty="0"/>
          </a:p>
          <a:p>
            <a:pPr lvl="1"/>
            <a:r>
              <a:rPr lang="hu-HU" dirty="0"/>
              <a:t>hely: abszolút vagy relatív elérési út (</a:t>
            </a:r>
            <a:r>
              <a:rPr lang="hu-HU" dirty="0" err="1"/>
              <a:t>linuxos</a:t>
            </a:r>
            <a:r>
              <a:rPr lang="hu-HU" dirty="0"/>
              <a:t> perjellel: /) + fájlnév + kiterjesztés</a:t>
            </a:r>
          </a:p>
          <a:p>
            <a:pPr lvl="1"/>
            <a:r>
              <a:rPr lang="hu-HU" dirty="0"/>
              <a:t>"r": </a:t>
            </a:r>
            <a:r>
              <a:rPr lang="hu-HU" dirty="0" err="1"/>
              <a:t>read</a:t>
            </a:r>
            <a:r>
              <a:rPr lang="hu-HU" dirty="0"/>
              <a:t>, olvasásra nyitjuk meg a fájlt</a:t>
            </a:r>
          </a:p>
          <a:p>
            <a:pPr indent="-228600"/>
            <a:r>
              <a:rPr lang="hu-HU" dirty="0"/>
              <a:t>megnyitáskor egy iterálható objektumot kapunk</a:t>
            </a:r>
          </a:p>
          <a:p>
            <a:pPr lvl="1"/>
            <a:r>
              <a:rPr lang="hu-HU" dirty="0"/>
              <a:t>aminek az elemei szótárak</a:t>
            </a:r>
          </a:p>
          <a:p>
            <a:r>
              <a:rPr lang="hu-HU" dirty="0"/>
              <a:t>lekérhetjük a vetületét (.</a:t>
            </a:r>
            <a:r>
              <a:rPr lang="hu-HU" dirty="0" err="1"/>
              <a:t>crs</a:t>
            </a:r>
            <a:r>
              <a:rPr lang="hu-HU" dirty="0"/>
              <a:t>), az adatszerkezetét (.</a:t>
            </a:r>
            <a:r>
              <a:rPr lang="hu-HU" dirty="0" err="1"/>
              <a:t>schema</a:t>
            </a:r>
            <a:r>
              <a:rPr lang="hu-HU" dirty="0"/>
              <a:t>) és az elemszámot (len())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49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3537</TotalTime>
  <Words>1893</Words>
  <Application>Microsoft Office PowerPoint</Application>
  <PresentationFormat>Szélesvásznú</PresentationFormat>
  <Paragraphs>279</Paragraphs>
  <Slides>29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29</vt:i4>
      </vt:variant>
    </vt:vector>
  </HeadingPairs>
  <TitlesOfParts>
    <vt:vector size="34" baseType="lpstr">
      <vt:lpstr>Arial</vt:lpstr>
      <vt:lpstr>Arial Narrow</vt:lpstr>
      <vt:lpstr>Calibri</vt:lpstr>
      <vt:lpstr>Courier New</vt:lpstr>
      <vt:lpstr>Office-téma</vt:lpstr>
      <vt:lpstr>Térinformatikai feladatok megoldása 2</vt:lpstr>
      <vt:lpstr>Geometriák gyűjteménye</vt:lpstr>
      <vt:lpstr>Geometriák gyűjteménye</vt:lpstr>
      <vt:lpstr>Geometriák gyűjteménye</vt:lpstr>
      <vt:lpstr>Geometriák gyűjteménye</vt:lpstr>
      <vt:lpstr>Geometriák gyűjteménye</vt:lpstr>
      <vt:lpstr>GeoJSON és shape</vt:lpstr>
      <vt:lpstr>GeoJSON és shape</vt:lpstr>
      <vt:lpstr>Vektorok beolvasása fájlból</vt:lpstr>
      <vt:lpstr>Vektorok beolvasása fájlból</vt:lpstr>
      <vt:lpstr>Vektorok beolvasása fájlból</vt:lpstr>
      <vt:lpstr>Vektorok beolvasása fájlból</vt:lpstr>
      <vt:lpstr>1. feladat – összetett geometriák</vt:lpstr>
      <vt:lpstr>Raszterek</vt:lpstr>
      <vt:lpstr>Raszterek</vt:lpstr>
      <vt:lpstr>Raszterek</vt:lpstr>
      <vt:lpstr>Raszterek megjelenítése</vt:lpstr>
      <vt:lpstr>Raszterek megjelenítése</vt:lpstr>
      <vt:lpstr>Raszterek megjelenítése</vt:lpstr>
      <vt:lpstr>Eloszlás ábrázolása</vt:lpstr>
      <vt:lpstr>Raszterek és vektorok</vt:lpstr>
      <vt:lpstr>Raszterek és vektorok</vt:lpstr>
      <vt:lpstr>2. feladat – raszterek</vt:lpstr>
      <vt:lpstr>Gyakorlás 1.</vt:lpstr>
      <vt:lpstr>Gyakorlás 2.</vt:lpstr>
      <vt:lpstr>Gyakorlás 3.</vt:lpstr>
      <vt:lpstr>Gyakorlás 4.</vt:lpstr>
      <vt:lpstr>Gyakorlás 5.</vt:lpstr>
      <vt:lpstr>Köszönöm a figyelmet!</vt:lpstr>
    </vt:vector>
  </TitlesOfParts>
  <Company>MTA ÖK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Ismerkedés, tematika, követelmény</dc:title>
  <dc:creator>BFÁkos</dc:creator>
  <cp:lastModifiedBy>BFÁkos</cp:lastModifiedBy>
  <cp:revision>257</cp:revision>
  <dcterms:created xsi:type="dcterms:W3CDTF">2021-09-14T06:27:21Z</dcterms:created>
  <dcterms:modified xsi:type="dcterms:W3CDTF">2023-09-11T15:38:49Z</dcterms:modified>
</cp:coreProperties>
</file>